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66" r:id="rId12"/>
    <p:sldId id="269" r:id="rId13"/>
    <p:sldId id="267" r:id="rId14"/>
    <p:sldId id="268" r:id="rId15"/>
    <p:sldId id="270" r:id="rId16"/>
    <p:sldId id="272" r:id="rId17"/>
    <p:sldId id="271" r:id="rId1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3831" autoAdjust="0"/>
  </p:normalViewPr>
  <p:slideViewPr>
    <p:cSldViewPr>
      <p:cViewPr varScale="1">
        <p:scale>
          <a:sx n="59" d="100"/>
          <a:sy n="59" d="100"/>
        </p:scale>
        <p:origin x="864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3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89DE3-1FC5-477E-83DD-75E5D902AD29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6977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D314F-6422-43C5-A90A-135B13AD5C52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42810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endParaRPr lang="de-CH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de-CH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542D02E-A451-4F6E-8728-25E22AB88528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966732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76C0E-8ABB-444E-9C00-9C90F395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C9F9FF-463F-4812-BFF0-A94A768CE0A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826684" y="1827213"/>
            <a:ext cx="4773083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442DAB-A614-43AB-894A-AB55687CC984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802967" y="1827213"/>
            <a:ext cx="4775200" cy="1981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300DC30-C011-4D31-959D-CA0037500444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802967" y="3960813"/>
            <a:ext cx="4775200" cy="1981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DF52D56-3E90-4A41-8531-E95DF2A8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de-CH" alt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BF0B69BE-AEEF-4F14-8652-B6FF2BFD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de-CH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3DF62EF4-FD1A-4933-BBE5-CD53567B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4261E6C5-7655-4729-93A5-CEFDAEC64D99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27894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0DD368-0A4E-4156-AAD8-198ECF2D9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2D4664-21B8-456F-9D10-6531F322786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826684" y="1827213"/>
            <a:ext cx="9751483" cy="1981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EEEE61-E4E9-45D3-B8F0-659318AC4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26684" y="3960813"/>
            <a:ext cx="9751483" cy="1981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F083E9-E079-4F2F-955D-5AC61B4C26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de-CH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80AC15-1035-458F-A077-5405F779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de-CH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FA12E6-7B1B-4B07-9663-E9A40223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FFF2826-CDD2-4110-8ECA-A1994E0804F7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888166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EB56C-33CC-42E9-8359-0748CD9F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4E525A-3CDB-43DD-96A5-582D5B19E0B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826684" y="1827213"/>
            <a:ext cx="4773083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C81F96D-8DCF-469E-9ECB-AA23FC5B0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2967" y="1827213"/>
            <a:ext cx="47752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963B0C-679C-4B93-B264-37355D30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de-CH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B91184-1762-4A3B-91E4-8C74B3E95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de-CH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9D2CC5-E24E-4D8B-97A1-5BA3747FF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1A15050B-3F9F-4112-88FF-547D564F4EF7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19533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5421-AE28-44E2-BEB4-6DA3FF3AE6D3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1381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CH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CH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913C56-A794-4769-9B68-78EEE74A2D5F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649448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AF179-3689-42F6-8E50-A0B3E2A5F1F3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97366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4900-B1F1-4ABC-964B-10E041053A9C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98989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8D4B-0D5E-419F-80A5-F507962BF3FA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5495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7D68-8FA4-4A23-8867-6818E545C080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8498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15BC-E8E0-4A14-8DDA-3DAE8696772A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4307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337F-256F-4621-8416-48AC9211698A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10466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de-CH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de-CH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1E92141D-2AED-4D7D-8E0F-FEE08ADBCF93}" type="slidenum">
              <a:rPr lang="de-CH" altLang="de-DE" smtClean="0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5308259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946B8C96-1E26-4E00-8481-B2CA373568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2166364"/>
            <a:ext cx="12203082" cy="1739347"/>
          </a:xfrm>
        </p:spPr>
        <p:txBody>
          <a:bodyPr/>
          <a:lstStyle/>
          <a:p>
            <a:r>
              <a:rPr lang="de-CH" altLang="de-DE" dirty="0"/>
              <a:t>Mit Lehrbildreihen umgehen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87C81EF-AF59-43FC-BBE5-570E865A80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altLang="de-DE"/>
              <a:t>Jürg Lippuner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ECBFC64D-FB60-4A05-B292-0754FD3812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altLang="de-DE" dirty="0"/>
              <a:t>Teil II</a:t>
            </a:r>
            <a:br>
              <a:rPr lang="de-CH" altLang="de-DE" dirty="0"/>
            </a:br>
            <a:r>
              <a:rPr lang="de-CH" altLang="de-DE" dirty="0"/>
              <a:t>Planung einer Unterrichtseinheit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F2F8BEF-0BC4-4C3E-9223-1E55BF88C9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CH" altLang="de-DE" dirty="0"/>
              <a:t>Voraussetzung</a:t>
            </a:r>
          </a:p>
          <a:p>
            <a:r>
              <a:rPr lang="de-CH" altLang="de-DE" dirty="0"/>
              <a:t>Zielsetzung</a:t>
            </a:r>
          </a:p>
          <a:p>
            <a:r>
              <a:rPr lang="de-CH" altLang="de-DE" dirty="0" err="1"/>
              <a:t>Lektionsaufteilung</a:t>
            </a:r>
            <a:endParaRPr lang="de-CH" altLang="de-DE" dirty="0"/>
          </a:p>
          <a:p>
            <a:r>
              <a:rPr lang="de-CH" altLang="de-DE" dirty="0"/>
              <a:t>Methodik</a:t>
            </a:r>
          </a:p>
          <a:p>
            <a:r>
              <a:rPr lang="de-CH" altLang="de-DE" dirty="0"/>
              <a:t>Übungssammlung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EDA749B-9E61-49E8-A897-A75CE15CA6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4038600" algn="l"/>
              </a:tabLst>
            </a:pPr>
            <a:r>
              <a:rPr lang="de-CH" altLang="de-DE" dirty="0"/>
              <a:t>Voraussetzungen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3F1490C-BB14-45EC-852F-B04BA67027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None/>
            </a:pPr>
            <a:r>
              <a:rPr lang="de-CH" altLang="de-DE" b="1" dirty="0"/>
              <a:t>Die Ringer …</a:t>
            </a:r>
            <a:endParaRPr lang="de-CH" altLang="de-DE" dirty="0"/>
          </a:p>
          <a:p>
            <a:pPr marL="444500" indent="-444500">
              <a:buFont typeface="Wingdings" panose="05000000000000000000" pitchFamily="2" charset="2"/>
              <a:buChar char="§"/>
            </a:pPr>
            <a:r>
              <a:rPr lang="de-CH" altLang="de-DE" dirty="0"/>
              <a:t>sind im Kadettenalter</a:t>
            </a:r>
          </a:p>
          <a:p>
            <a:pPr marL="444500" indent="-444500">
              <a:buFont typeface="Wingdings" panose="05000000000000000000" pitchFamily="2" charset="2"/>
              <a:buChar char="§"/>
            </a:pPr>
            <a:r>
              <a:rPr lang="de-CH" altLang="de-DE" dirty="0"/>
              <a:t>beherrschen den Spaltgriff und den Durchdreher in angemessener Form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911E910-3949-48DF-B9A0-9F2BB847D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Zielsetzung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3A6D61B-D6FB-460F-B0CC-BAEB3E802C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2918" y="2011680"/>
            <a:ext cx="10365689" cy="420624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90000"/>
              </a:lnSpc>
              <a:buNone/>
            </a:pPr>
            <a:r>
              <a:rPr lang="de-CH" altLang="de-DE" b="1" dirty="0"/>
              <a:t>Die Ringer … </a:t>
            </a:r>
          </a:p>
          <a:p>
            <a:pPr marL="352425" indent="-352425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CH" altLang="de-DE" dirty="0"/>
              <a:t>beherrschen die Grobform des EIN</a:t>
            </a:r>
          </a:p>
          <a:p>
            <a:pPr marL="352425" indent="-352425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CH" altLang="de-DE" dirty="0"/>
              <a:t>kennen die günstige Ausgangslage</a:t>
            </a:r>
            <a:br>
              <a:rPr lang="de-CH" altLang="de-DE" dirty="0"/>
            </a:br>
            <a:r>
              <a:rPr lang="de-CH" altLang="de-DE" dirty="0"/>
              <a:t>und die zwei Erarbeitungsformen</a:t>
            </a:r>
          </a:p>
          <a:p>
            <a:pPr marL="719138" lvl="2" indent="-352425">
              <a:buFont typeface="Wingdings" panose="05000000000000000000" pitchFamily="2" charset="2"/>
              <a:buChar char="§"/>
            </a:pPr>
            <a:r>
              <a:rPr lang="de-CH" altLang="de-DE" dirty="0"/>
              <a:t>Durchdreher</a:t>
            </a:r>
          </a:p>
          <a:p>
            <a:pPr marL="719138" lvl="2" indent="-352425">
              <a:buFont typeface="Wingdings" panose="05000000000000000000" pitchFamily="2" charset="2"/>
              <a:buChar char="§"/>
            </a:pPr>
            <a:r>
              <a:rPr lang="de-CH" altLang="de-DE" dirty="0"/>
              <a:t>Spaltgriff</a:t>
            </a:r>
          </a:p>
          <a:p>
            <a:pPr marL="352425" indent="-352425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CH" altLang="de-DE" dirty="0"/>
              <a:t>beherrschen den Wechsel zum Spaltgriff</a:t>
            </a:r>
          </a:p>
          <a:p>
            <a:pPr marL="352425" indent="-352425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CH" altLang="de-DE" dirty="0"/>
              <a:t>beherrschen die Kombination Durchdreher in der Grobform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4179AFB-2BEE-4744-A72C-73A2A929B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Lektionsaufteilung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EEAB7EC-4B0A-4B73-B015-B6C16BAE85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431925" indent="-1431925">
              <a:buNone/>
              <a:tabLst>
                <a:tab pos="1431925" algn="l"/>
                <a:tab pos="2865438" algn="l"/>
              </a:tabLst>
            </a:pPr>
            <a:r>
              <a:rPr lang="de-CH" altLang="de-DE" sz="2500" dirty="0"/>
              <a:t>Lekt. 1	Erwerben</a:t>
            </a:r>
          </a:p>
          <a:p>
            <a:pPr marL="1431925" indent="-1431925">
              <a:buNone/>
              <a:tabLst>
                <a:tab pos="1431925" algn="l"/>
                <a:tab pos="2865438" algn="l"/>
              </a:tabLst>
            </a:pPr>
            <a:r>
              <a:rPr lang="de-CH" altLang="de-DE" sz="2500" dirty="0"/>
              <a:t>Lekt. 2	Festigen u. Erarbeitungsformen</a:t>
            </a:r>
          </a:p>
          <a:p>
            <a:pPr marL="2080895" lvl="1" indent="0">
              <a:buNone/>
              <a:tabLst>
                <a:tab pos="1431925" algn="l"/>
                <a:tab pos="2865438" algn="l"/>
              </a:tabLst>
            </a:pPr>
            <a:r>
              <a:rPr lang="de-CH" altLang="de-DE" sz="2100" dirty="0"/>
              <a:t>Spaltgriff, Durchdreher</a:t>
            </a:r>
          </a:p>
          <a:p>
            <a:pPr marL="1431925" indent="-1431925">
              <a:buNone/>
              <a:tabLst>
                <a:tab pos="1431925" algn="l"/>
                <a:tab pos="2865438" algn="l"/>
              </a:tabLst>
            </a:pPr>
            <a:r>
              <a:rPr lang="de-CH" altLang="de-DE" sz="2500" dirty="0"/>
              <a:t>Lekt. 3	Festigen u. Alternativen</a:t>
            </a:r>
          </a:p>
          <a:p>
            <a:pPr marL="2080895" lvl="1" indent="0">
              <a:buNone/>
              <a:tabLst>
                <a:tab pos="1431925" algn="l"/>
                <a:tab pos="2865438" algn="l"/>
              </a:tabLst>
            </a:pPr>
            <a:r>
              <a:rPr lang="de-CH" altLang="de-DE" sz="2100" dirty="0"/>
              <a:t>Spaltgriff</a:t>
            </a:r>
          </a:p>
          <a:p>
            <a:pPr marL="1431925" indent="-1431925">
              <a:buNone/>
              <a:tabLst>
                <a:tab pos="1431925" algn="l"/>
                <a:tab pos="2865438" algn="l"/>
              </a:tabLst>
            </a:pPr>
            <a:r>
              <a:rPr lang="de-CH" altLang="de-DE" sz="2500" dirty="0"/>
              <a:t>Lekt. 4	Festigen, Erarbeitung/Alternativen</a:t>
            </a:r>
          </a:p>
          <a:p>
            <a:pPr marL="1431925" indent="-1431925">
              <a:buNone/>
              <a:tabLst>
                <a:tab pos="1431925" algn="l"/>
                <a:tab pos="2865438" algn="l"/>
              </a:tabLst>
            </a:pPr>
            <a:r>
              <a:rPr lang="de-CH" altLang="de-DE" sz="2500" dirty="0"/>
              <a:t>Lekt. 5	Stabilisieren u. Kombination</a:t>
            </a:r>
          </a:p>
          <a:p>
            <a:pPr marL="2080895" lvl="1" indent="0">
              <a:buNone/>
              <a:tabLst>
                <a:tab pos="1431925" algn="l"/>
                <a:tab pos="2865438" algn="l"/>
              </a:tabLst>
            </a:pPr>
            <a:r>
              <a:rPr lang="de-CH" altLang="de-DE" sz="2100" dirty="0"/>
              <a:t>Durchdreher</a:t>
            </a:r>
          </a:p>
          <a:p>
            <a:pPr marL="1431925" indent="-1431925">
              <a:buNone/>
              <a:tabLst>
                <a:tab pos="1431925" algn="l"/>
                <a:tab pos="2865438" algn="l"/>
              </a:tabLst>
            </a:pPr>
            <a:r>
              <a:rPr lang="de-CH" altLang="de-DE" sz="2500" dirty="0"/>
              <a:t>Lekt. 6	 Stabilisieren u. Variieren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E8AC5E0-BF73-4ECF-947E-A338630BCF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Methodik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7192026-BA1E-4B79-B745-BF03D94D03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de-CH" altLang="de-DE" dirty="0"/>
              <a:t>Erwerben</a:t>
            </a:r>
          </a:p>
          <a:p>
            <a:pPr lvl="1">
              <a:lnSpc>
                <a:spcPct val="90000"/>
              </a:lnSpc>
            </a:pPr>
            <a:r>
              <a:rPr lang="de-CH" altLang="de-DE" sz="2800" dirty="0"/>
              <a:t>Lehrbildreihen</a:t>
            </a:r>
          </a:p>
          <a:p>
            <a:pPr lvl="1">
              <a:lnSpc>
                <a:spcPct val="90000"/>
              </a:lnSpc>
            </a:pPr>
            <a:r>
              <a:rPr lang="de-CH" altLang="de-DE" sz="2800" dirty="0"/>
              <a:t>vor-/nach machen</a:t>
            </a:r>
          </a:p>
          <a:p>
            <a:pPr>
              <a:lnSpc>
                <a:spcPct val="90000"/>
              </a:lnSpc>
            </a:pPr>
            <a:r>
              <a:rPr lang="de-CH" altLang="de-DE" dirty="0"/>
              <a:t>Festigen</a:t>
            </a:r>
          </a:p>
          <a:p>
            <a:pPr lvl="1">
              <a:lnSpc>
                <a:spcPct val="90000"/>
              </a:lnSpc>
            </a:pPr>
            <a:r>
              <a:rPr lang="de-CH" altLang="de-DE" sz="2800" dirty="0"/>
              <a:t>Video (ganzheitlicher Ablauf)</a:t>
            </a:r>
          </a:p>
          <a:p>
            <a:pPr lvl="1">
              <a:lnSpc>
                <a:spcPct val="90000"/>
              </a:lnSpc>
            </a:pPr>
            <a:r>
              <a:rPr lang="de-CH" altLang="de-DE" sz="2800" dirty="0"/>
              <a:t>Gruppenaufgaben</a:t>
            </a:r>
          </a:p>
          <a:p>
            <a:pPr>
              <a:lnSpc>
                <a:spcPct val="90000"/>
              </a:lnSpc>
            </a:pPr>
            <a:r>
              <a:rPr lang="de-CH" altLang="de-DE" dirty="0"/>
              <a:t>Stabilisieren</a:t>
            </a:r>
          </a:p>
          <a:p>
            <a:pPr lvl="1">
              <a:lnSpc>
                <a:spcPct val="90000"/>
              </a:lnSpc>
            </a:pPr>
            <a:r>
              <a:rPr lang="de-CH" altLang="de-DE" sz="2800" dirty="0"/>
              <a:t>Gegner (Gewicht, Grösse) variieren</a:t>
            </a:r>
          </a:p>
          <a:p>
            <a:pPr lvl="1">
              <a:lnSpc>
                <a:spcPct val="90000"/>
              </a:lnSpc>
            </a:pPr>
            <a:r>
              <a:rPr lang="de-CH" altLang="de-DE" sz="2800" dirty="0"/>
              <a:t>Innen-/Aussensicht vergleichen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3D812E8-4729-443B-A142-3EEC8A7E7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Übungssammlung I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529E986-2D05-4931-8BBB-C563BA5EF8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de-CH" altLang="de-DE" b="1" dirty="0"/>
              <a:t>In Bauchlage bringen …</a:t>
            </a:r>
          </a:p>
          <a:p>
            <a:pPr lvl="1"/>
            <a:r>
              <a:rPr lang="de-CH" altLang="de-DE" sz="2800" b="1" dirty="0"/>
              <a:t>Bankringen</a:t>
            </a:r>
            <a:br>
              <a:rPr lang="de-CH" altLang="de-DE" sz="2800" dirty="0"/>
            </a:br>
            <a:r>
              <a:rPr lang="de-CH" altLang="de-DE" sz="2800" dirty="0"/>
              <a:t>A versucht, B aus der Bank- in die Bauchlage zu zwingen</a:t>
            </a:r>
          </a:p>
          <a:p>
            <a:pPr lvl="1"/>
            <a:r>
              <a:rPr lang="de-CH" altLang="de-DE" sz="2800" b="1" dirty="0"/>
              <a:t>Hohe Bank</a:t>
            </a:r>
            <a:br>
              <a:rPr lang="de-CH" altLang="de-DE" sz="2800" b="1" dirty="0"/>
            </a:br>
            <a:r>
              <a:rPr lang="de-CH" altLang="de-DE" sz="2800" dirty="0"/>
              <a:t>A versucht, B aus dem </a:t>
            </a:r>
            <a:r>
              <a:rPr lang="de-CH" altLang="de-DE" sz="2800" dirty="0" err="1"/>
              <a:t>Vierfüsslerstand</a:t>
            </a:r>
            <a:r>
              <a:rPr lang="de-CH" altLang="de-DE" sz="2800" dirty="0"/>
              <a:t> (Hohe Bank) in die </a:t>
            </a:r>
            <a:r>
              <a:rPr lang="de-CH" altLang="de-DE" sz="2800" dirty="0" err="1"/>
              <a:t>Banklage</a:t>
            </a:r>
            <a:r>
              <a:rPr lang="de-CH" altLang="de-DE" sz="2800" dirty="0"/>
              <a:t> zu bringen</a:t>
            </a:r>
          </a:p>
          <a:p>
            <a:pPr lvl="1"/>
            <a:r>
              <a:rPr lang="de-CH" altLang="de-DE" sz="2800" b="1" dirty="0"/>
              <a:t>Angriff von hinten (im Stand)</a:t>
            </a:r>
            <a:br>
              <a:rPr lang="de-CH" altLang="de-DE" sz="2800" dirty="0"/>
            </a:br>
            <a:r>
              <a:rPr lang="de-CH" altLang="de-DE" sz="2800" dirty="0"/>
              <a:t>A versucht, den von hinten gefassten B in die Bank (</a:t>
            </a:r>
            <a:r>
              <a:rPr lang="de-CH" altLang="de-DE" sz="2800" dirty="0">
                <a:sym typeface="Wingdings" panose="05000000000000000000" pitchFamily="2" charset="2"/>
              </a:rPr>
              <a:t></a:t>
            </a:r>
            <a:r>
              <a:rPr lang="de-CH" altLang="de-DE" sz="2800" dirty="0"/>
              <a:t> in Bauchlage) zu zwingen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A7DDE9A5-443A-4978-83B7-431AD4D1BD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Übungssammlung II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396F4D8-5692-4969-8725-E30CA7A03C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de-CH" altLang="de-DE" b="1" dirty="0"/>
              <a:t>Gefühl für Belastung …</a:t>
            </a:r>
            <a:br>
              <a:rPr lang="de-CH" altLang="de-DE" b="1" dirty="0"/>
            </a:br>
            <a:r>
              <a:rPr lang="de-CH" altLang="de-DE" dirty="0"/>
              <a:t>Ausgangslage: A auf Bauch, B auf Rücken von A</a:t>
            </a:r>
            <a:br>
              <a:rPr lang="de-CH" altLang="de-DE" dirty="0"/>
            </a:br>
            <a:endParaRPr lang="de-CH" altLang="de-DE" dirty="0"/>
          </a:p>
          <a:p>
            <a:pPr lvl="1"/>
            <a:r>
              <a:rPr lang="de-CH" altLang="de-DE" dirty="0"/>
              <a:t>A versucht vorwärts zu krabbeln</a:t>
            </a:r>
          </a:p>
          <a:p>
            <a:pPr lvl="1"/>
            <a:r>
              <a:rPr lang="de-CH" altLang="de-DE" dirty="0"/>
              <a:t>A versucht aufzustehen (mit B auf dem Rücken)</a:t>
            </a:r>
          </a:p>
          <a:p>
            <a:pPr lvl="1"/>
            <a:r>
              <a:rPr lang="de-CH" altLang="de-DE" dirty="0"/>
              <a:t>A versucht B abzuschütteln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D348F38C-9062-4FBC-9A26-A640FC01FE0F}"/>
              </a:ext>
            </a:extLst>
          </p:cNvPr>
          <p:cNvSpPr/>
          <p:nvPr/>
        </p:nvSpPr>
        <p:spPr>
          <a:xfrm>
            <a:off x="9480376" y="1884566"/>
            <a:ext cx="1811395" cy="168845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63AF2AD1-8EC6-4791-B7A2-832C55F7B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Übungssammlung III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FE9330E-1A47-49AD-AE16-515E2DF14C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2919" y="2011680"/>
            <a:ext cx="9784080" cy="45621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de-CH" altLang="de-DE" b="1" dirty="0"/>
              <a:t>Hüftstreckung</a:t>
            </a:r>
            <a:endParaRPr lang="de-CH" altLang="de-DE" sz="1600" b="1" dirty="0"/>
          </a:p>
          <a:p>
            <a:pPr>
              <a:lnSpc>
                <a:spcPct val="110000"/>
              </a:lnSpc>
            </a:pPr>
            <a:r>
              <a:rPr lang="de-CH" altLang="de-DE" sz="2600" b="1" dirty="0"/>
              <a:t>Beinhakeln im Zwiegriff</a:t>
            </a:r>
            <a:br>
              <a:rPr lang="de-CH" altLang="de-DE" sz="2600" dirty="0"/>
            </a:br>
            <a:r>
              <a:rPr lang="de-CH" altLang="de-DE" sz="2600" dirty="0"/>
              <a:t>A und B versuchen, einander gegenseitig ein Bein zu stellen</a:t>
            </a:r>
          </a:p>
          <a:p>
            <a:pPr>
              <a:lnSpc>
                <a:spcPct val="110000"/>
              </a:lnSpc>
            </a:pPr>
            <a:r>
              <a:rPr lang="de-CH" altLang="de-DE" sz="2600" b="1" dirty="0"/>
              <a:t>Beinhakeln in Rückenlage</a:t>
            </a:r>
            <a:br>
              <a:rPr lang="de-CH" altLang="de-DE" sz="2600" b="1" dirty="0"/>
            </a:br>
            <a:r>
              <a:rPr lang="de-CH" altLang="de-DE" sz="2600" dirty="0"/>
              <a:t>A und B liegen auf dem Rücken und hängen gegenseitig mit dem Bein ein. Beide versuchen den Gegner nach hinten zu überrollen</a:t>
            </a:r>
          </a:p>
          <a:p>
            <a:pPr>
              <a:lnSpc>
                <a:spcPct val="110000"/>
              </a:lnSpc>
            </a:pPr>
            <a:r>
              <a:rPr lang="de-CH" altLang="de-DE" sz="2600" b="1" dirty="0"/>
              <a:t>Schweben aus dem Kniestand</a:t>
            </a:r>
            <a:br>
              <a:rPr lang="de-CH" altLang="de-DE" sz="2600" dirty="0"/>
            </a:br>
            <a:r>
              <a:rPr lang="de-CH" altLang="de-DE" sz="2600" dirty="0"/>
              <a:t>A im Kniestand wird von B an den Fussgelenken gehalten, A lässt sich langsam nach vorne u. wieder zurück</a:t>
            </a:r>
            <a:br>
              <a:rPr lang="de-CH" altLang="de-DE" sz="2600" dirty="0"/>
            </a:br>
            <a:r>
              <a:rPr lang="de-CH" altLang="de-DE" sz="2600" dirty="0"/>
              <a:t>Variante: langsam nach vorne fallen lassen und aus Liegestütz wieder zurück stossen</a:t>
            </a:r>
          </a:p>
        </p:txBody>
      </p:sp>
      <p:grpSp>
        <p:nvGrpSpPr>
          <p:cNvPr id="35848" name="Group 8">
            <a:extLst>
              <a:ext uri="{FF2B5EF4-FFF2-40B4-BE49-F238E27FC236}">
                <a16:creationId xmlns:a16="http://schemas.microsoft.com/office/drawing/2014/main" id="{E8510EC3-3CFD-454D-BC14-DCD42371F458}"/>
              </a:ext>
            </a:extLst>
          </p:cNvPr>
          <p:cNvGrpSpPr>
            <a:grpSpLocks/>
          </p:cNvGrpSpPr>
          <p:nvPr/>
        </p:nvGrpSpPr>
        <p:grpSpPr bwMode="auto">
          <a:xfrm>
            <a:off x="9729685" y="1920050"/>
            <a:ext cx="1409700" cy="1924050"/>
            <a:chOff x="158" y="2659"/>
            <a:chExt cx="888" cy="1212"/>
          </a:xfrm>
        </p:grpSpPr>
        <p:pic>
          <p:nvPicPr>
            <p:cNvPr id="35844" name="Picture 4">
              <a:extLst>
                <a:ext uri="{FF2B5EF4-FFF2-40B4-BE49-F238E27FC236}">
                  <a16:creationId xmlns:a16="http://schemas.microsoft.com/office/drawing/2014/main" id="{62746B1C-E89B-4AE4-9581-15E280F11C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701937">
              <a:off x="476" y="2659"/>
              <a:ext cx="570" cy="1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5847" name="Arc 7">
              <a:extLst>
                <a:ext uri="{FF2B5EF4-FFF2-40B4-BE49-F238E27FC236}">
                  <a16:creationId xmlns:a16="http://schemas.microsoft.com/office/drawing/2014/main" id="{BFE086C0-D9BB-4A5E-9CBF-ED8BE3B0A7B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58" y="2931"/>
              <a:ext cx="227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C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>
            <a:extLst>
              <a:ext uri="{FF2B5EF4-FFF2-40B4-BE49-F238E27FC236}">
                <a16:creationId xmlns:a16="http://schemas.microsoft.com/office/drawing/2014/main" id="{13C359FD-D8D6-4635-A763-7BE30D7F3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Teil I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B966E62-4C58-46AE-A68A-FFCB8179B7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2918" y="2011680"/>
            <a:ext cx="10725729" cy="4441656"/>
          </a:xfrm>
        </p:spPr>
        <p:txBody>
          <a:bodyPr>
            <a:normAutofit/>
          </a:bodyPr>
          <a:lstStyle/>
          <a:p>
            <a:r>
              <a:rPr lang="de-CH" altLang="de-DE" dirty="0"/>
              <a:t>Kernpunkte notieren</a:t>
            </a:r>
          </a:p>
          <a:p>
            <a:r>
              <a:rPr lang="de-CH" altLang="de-DE" dirty="0"/>
              <a:t>günstige Ausgangslage beschreiben, zeichnen, fotografieren</a:t>
            </a:r>
          </a:p>
          <a:p>
            <a:r>
              <a:rPr lang="de-CH" altLang="de-DE" dirty="0"/>
              <a:t>Erarbeitung der Ausgangslage</a:t>
            </a:r>
          </a:p>
          <a:p>
            <a:r>
              <a:rPr lang="de-CH" altLang="de-DE" dirty="0"/>
              <a:t>2–3 Varianten der Technik</a:t>
            </a:r>
          </a:p>
          <a:p>
            <a:r>
              <a:rPr lang="de-CH" altLang="de-DE" dirty="0"/>
              <a:t>1–2 Alternativen</a:t>
            </a:r>
          </a:p>
          <a:p>
            <a:r>
              <a:rPr lang="de-CH" altLang="de-DE" dirty="0"/>
              <a:t>1–2 Kombinationen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0AEF10E-EAE9-4248-8128-CD37E2E26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Beispiel Einsteiger (Stufe 3)</a:t>
            </a:r>
          </a:p>
        </p:txBody>
      </p:sp>
      <p:pic>
        <p:nvPicPr>
          <p:cNvPr id="7187" name="Picture 19">
            <a:extLst>
              <a:ext uri="{FF2B5EF4-FFF2-40B4-BE49-F238E27FC236}">
                <a16:creationId xmlns:a16="http://schemas.microsoft.com/office/drawing/2014/main" id="{BD25F05C-C26E-46D0-BEC8-DD8D2541C874}"/>
              </a:ext>
            </a:extLst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43472" y="1963981"/>
            <a:ext cx="5760640" cy="4609843"/>
          </a:xfrm>
          <a:noFill/>
          <a:ln/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A964114-A404-4F61-B0C7-3FAD9D8FEFE1}"/>
              </a:ext>
            </a:extLst>
          </p:cNvPr>
          <p:cNvSpPr txBox="1"/>
          <p:nvPr/>
        </p:nvSpPr>
        <p:spPr>
          <a:xfrm>
            <a:off x="7784680" y="3212976"/>
            <a:ext cx="34050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3200" dirty="0"/>
              <a:t>Video in</a:t>
            </a:r>
          </a:p>
          <a:p>
            <a:pPr algn="ctr"/>
            <a:r>
              <a:rPr lang="de-CH" sz="3200" dirty="0"/>
              <a:t>Daumenkino-Form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167EEB4-8DC4-460D-BE54-D5657417C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Kernelemente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8E8CAF2-7382-4267-BC2D-2DD3E1E68E9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07955" y="1988948"/>
            <a:ext cx="5720093" cy="46085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CH" altLang="de-DE" sz="2800" b="1" dirty="0"/>
              <a:t>Belastung</a:t>
            </a:r>
            <a:r>
              <a:rPr lang="de-CH" altLang="de-DE" sz="2800" dirty="0"/>
              <a:t> des Gegners</a:t>
            </a:r>
            <a:br>
              <a:rPr lang="de-CH" altLang="de-DE" sz="2800" dirty="0"/>
            </a:br>
            <a:br>
              <a:rPr lang="de-CH" altLang="de-DE" sz="2800" dirty="0"/>
            </a:br>
            <a:endParaRPr lang="de-CH" altLang="de-DE" sz="2000" dirty="0"/>
          </a:p>
          <a:p>
            <a:pPr>
              <a:lnSpc>
                <a:spcPct val="90000"/>
              </a:lnSpc>
            </a:pPr>
            <a:r>
              <a:rPr lang="de-CH" altLang="de-DE" sz="2800" b="1" dirty="0"/>
              <a:t>Aufziehen</a:t>
            </a:r>
            <a:r>
              <a:rPr lang="de-CH" altLang="de-DE" sz="2800" dirty="0"/>
              <a:t> des </a:t>
            </a:r>
            <a:r>
              <a:rPr lang="de-CH" altLang="de-DE" sz="2800" dirty="0" err="1"/>
              <a:t>gegn</a:t>
            </a:r>
            <a:r>
              <a:rPr lang="de-CH" altLang="de-DE" sz="2800" dirty="0"/>
              <a:t>. Beines</a:t>
            </a:r>
            <a:br>
              <a:rPr lang="de-CH" altLang="de-DE" sz="2800" dirty="0"/>
            </a:br>
            <a:endParaRPr lang="de-CH" altLang="de-DE" sz="2800" dirty="0"/>
          </a:p>
          <a:p>
            <a:pPr>
              <a:lnSpc>
                <a:spcPct val="90000"/>
              </a:lnSpc>
            </a:pPr>
            <a:r>
              <a:rPr lang="de-CH" altLang="de-DE" sz="2800" dirty="0"/>
              <a:t>Beinschluss mit </a:t>
            </a:r>
            <a:r>
              <a:rPr lang="de-CH" altLang="de-DE" sz="2800" b="1" dirty="0"/>
              <a:t>Hüftstreckung</a:t>
            </a:r>
            <a:r>
              <a:rPr lang="de-CH" altLang="de-DE" sz="2800" dirty="0"/>
              <a:t>, </a:t>
            </a:r>
            <a:r>
              <a:rPr lang="de-CH" altLang="de-DE" sz="2800" b="1" dirty="0"/>
              <a:t>Druck</a:t>
            </a:r>
            <a:r>
              <a:rPr lang="de-CH" altLang="de-DE" sz="2800" dirty="0"/>
              <a:t> nach vorne und Hüftrotation</a:t>
            </a:r>
            <a:br>
              <a:rPr lang="de-CH" altLang="de-DE" sz="2800" dirty="0"/>
            </a:br>
            <a:endParaRPr lang="de-CH" altLang="de-DE" sz="2800" dirty="0"/>
          </a:p>
          <a:p>
            <a:pPr>
              <a:lnSpc>
                <a:spcPct val="90000"/>
              </a:lnSpc>
            </a:pPr>
            <a:r>
              <a:rPr lang="de-CH" altLang="de-DE" sz="2800" b="1" dirty="0"/>
              <a:t>Stütze mit Arm</a:t>
            </a:r>
            <a:r>
              <a:rPr lang="de-CH" altLang="de-DE" sz="2800" dirty="0"/>
              <a:t> (Oberkörper hoch)</a:t>
            </a:r>
          </a:p>
        </p:txBody>
      </p:sp>
      <p:pic>
        <p:nvPicPr>
          <p:cNvPr id="8202" name="Picture 10">
            <a:extLst>
              <a:ext uri="{FF2B5EF4-FFF2-40B4-BE49-F238E27FC236}">
                <a16:creationId xmlns:a16="http://schemas.microsoft.com/office/drawing/2014/main" id="{D75F3FA3-66F8-4497-999B-27766ECF171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7" t="38649" r="5460" b="19554"/>
          <a:stretch>
            <a:fillRect/>
          </a:stretch>
        </p:blipFill>
        <p:spPr>
          <a:xfrm>
            <a:off x="5799456" y="1167511"/>
            <a:ext cx="3027362" cy="13731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206" name="Group 14">
            <a:extLst>
              <a:ext uri="{FF2B5EF4-FFF2-40B4-BE49-F238E27FC236}">
                <a16:creationId xmlns:a16="http://schemas.microsoft.com/office/drawing/2014/main" id="{1233B1CE-356A-457C-8D2F-99C138576197}"/>
              </a:ext>
            </a:extLst>
          </p:cNvPr>
          <p:cNvGrpSpPr>
            <a:grpSpLocks/>
          </p:cNvGrpSpPr>
          <p:nvPr/>
        </p:nvGrpSpPr>
        <p:grpSpPr bwMode="auto">
          <a:xfrm>
            <a:off x="6528048" y="2740870"/>
            <a:ext cx="3840163" cy="1243012"/>
            <a:chOff x="2744" y="1616"/>
            <a:chExt cx="2540" cy="862"/>
          </a:xfrm>
        </p:grpSpPr>
        <p:pic>
          <p:nvPicPr>
            <p:cNvPr id="8198" name="Picture 6">
              <a:extLst>
                <a:ext uri="{FF2B5EF4-FFF2-40B4-BE49-F238E27FC236}">
                  <a16:creationId xmlns:a16="http://schemas.microsoft.com/office/drawing/2014/main" id="{6CBAEEF6-DB49-4C7E-ABCF-E8F7F64531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521" r="34416" b="17924"/>
            <a:stretch>
              <a:fillRect/>
            </a:stretch>
          </p:blipFill>
          <p:spPr bwMode="auto">
            <a:xfrm>
              <a:off x="2744" y="1616"/>
              <a:ext cx="1130" cy="86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8200" name="Picture 8">
              <a:extLst>
                <a:ext uri="{FF2B5EF4-FFF2-40B4-BE49-F238E27FC236}">
                  <a16:creationId xmlns:a16="http://schemas.microsoft.com/office/drawing/2014/main" id="{DB997DA9-5857-4735-8B4B-57C5F78ECF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18" t="36748" r="22685" b="18634"/>
            <a:stretch>
              <a:fillRect/>
            </a:stretch>
          </p:blipFill>
          <p:spPr bwMode="auto">
            <a:xfrm>
              <a:off x="4014" y="1661"/>
              <a:ext cx="1270" cy="77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204" name="Picture 12">
            <a:extLst>
              <a:ext uri="{FF2B5EF4-FFF2-40B4-BE49-F238E27FC236}">
                <a16:creationId xmlns:a16="http://schemas.microsoft.com/office/drawing/2014/main" id="{BC141CC1-B301-4B8F-8093-0C73D361F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5" t="26389" r="8009" b="26389"/>
          <a:stretch>
            <a:fillRect/>
          </a:stretch>
        </p:blipFill>
        <p:spPr bwMode="auto">
          <a:xfrm>
            <a:off x="7494905" y="4112045"/>
            <a:ext cx="2663825" cy="129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5" name="Picture 13">
            <a:extLst>
              <a:ext uri="{FF2B5EF4-FFF2-40B4-BE49-F238E27FC236}">
                <a16:creationId xmlns:a16="http://schemas.microsoft.com/office/drawing/2014/main" id="{15BB52EA-4BAC-414B-A701-3DAC666E5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2" t="28993" r="18518" b="26389"/>
          <a:stretch>
            <a:fillRect/>
          </a:stretch>
        </p:blipFill>
        <p:spPr bwMode="auto">
          <a:xfrm>
            <a:off x="9130242" y="5373011"/>
            <a:ext cx="2447925" cy="1223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7BAFEC5-1425-4939-BADD-A3919905A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Günstige Ausgangslage</a:t>
            </a:r>
          </a:p>
        </p:txBody>
      </p:sp>
      <p:pic>
        <p:nvPicPr>
          <p:cNvPr id="13331" name="Picture 19">
            <a:extLst>
              <a:ext uri="{FF2B5EF4-FFF2-40B4-BE49-F238E27FC236}">
                <a16:creationId xmlns:a16="http://schemas.microsoft.com/office/drawing/2014/main" id="{583829F5-703D-49FE-9A89-6DE6F9D3F2C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" t="24397" r="-42" b="13129"/>
          <a:stretch/>
        </p:blipFill>
        <p:spPr>
          <a:xfrm>
            <a:off x="1204913" y="3140969"/>
            <a:ext cx="4754562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29" name="Rectangle 17">
            <a:extLst>
              <a:ext uri="{FF2B5EF4-FFF2-40B4-BE49-F238E27FC236}">
                <a16:creationId xmlns:a16="http://schemas.microsoft.com/office/drawing/2014/main" id="{ED45B1E2-A1C3-48E1-8248-A6EAAAB6124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230390" y="3140968"/>
            <a:ext cx="5626250" cy="3240359"/>
          </a:xfrm>
        </p:spPr>
        <p:txBody>
          <a:bodyPr>
            <a:normAutofit/>
          </a:bodyPr>
          <a:lstStyle/>
          <a:p>
            <a:r>
              <a:rPr lang="de-CH" altLang="de-DE" sz="3200" dirty="0"/>
              <a:t>Bauchlage des Gegners</a:t>
            </a:r>
          </a:p>
          <a:p>
            <a:r>
              <a:rPr lang="de-CH" altLang="de-DE" sz="3200" dirty="0"/>
              <a:t>Gewicht auf Gegner</a:t>
            </a:r>
          </a:p>
          <a:p>
            <a:r>
              <a:rPr lang="de-CH" altLang="de-DE" sz="3200" dirty="0"/>
              <a:t>ein Bein aussen, ein Bein innen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18115FD-F153-4275-ADD2-B35297363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Erarbeitung der Ausgangslage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8B1DEDD-80AE-4B68-9DF7-59F2BE7B63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2918" y="2011680"/>
            <a:ext cx="10437697" cy="45621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CH" altLang="de-DE" sz="2800" b="1" dirty="0"/>
              <a:t>aus Bankposition</a:t>
            </a:r>
          </a:p>
          <a:p>
            <a:pPr>
              <a:lnSpc>
                <a:spcPct val="80000"/>
              </a:lnSpc>
            </a:pPr>
            <a:r>
              <a:rPr lang="de-CH" altLang="de-DE" sz="2800" dirty="0"/>
              <a:t>andere Technik antäuschen</a:t>
            </a:r>
          </a:p>
          <a:p>
            <a:pPr lvl="1">
              <a:lnSpc>
                <a:spcPct val="80000"/>
              </a:lnSpc>
            </a:pPr>
            <a:r>
              <a:rPr lang="de-CH" altLang="de-DE" sz="2100" dirty="0"/>
              <a:t>Durchdreher </a:t>
            </a:r>
            <a:r>
              <a:rPr lang="de-CH" altLang="de-DE" sz="2100" dirty="0">
                <a:sym typeface="Wingdings" panose="05000000000000000000" pitchFamily="2" charset="2"/>
              </a:rPr>
              <a:t> Fuss </a:t>
            </a:r>
            <a:r>
              <a:rPr lang="de-CH" altLang="de-DE" sz="2100" dirty="0" err="1">
                <a:sym typeface="Wingdings" panose="05000000000000000000" pitchFamily="2" charset="2"/>
              </a:rPr>
              <a:t>einhakeln</a:t>
            </a:r>
            <a:r>
              <a:rPr lang="de-CH" altLang="de-DE" sz="2100" dirty="0">
                <a:sym typeface="Wingdings" panose="05000000000000000000" pitchFamily="2" charset="2"/>
              </a:rPr>
              <a:t>, hochziehen</a:t>
            </a:r>
          </a:p>
          <a:p>
            <a:pPr lvl="1">
              <a:lnSpc>
                <a:spcPct val="80000"/>
              </a:lnSpc>
            </a:pPr>
            <a:r>
              <a:rPr lang="de-CH" altLang="de-DE" sz="2100" dirty="0"/>
              <a:t>Spaltgriff</a:t>
            </a:r>
          </a:p>
          <a:p>
            <a:pPr lvl="1">
              <a:lnSpc>
                <a:spcPct val="80000"/>
              </a:lnSpc>
            </a:pPr>
            <a:r>
              <a:rPr lang="de-CH" altLang="de-DE" sz="2100" dirty="0"/>
              <a:t>Zange (</a:t>
            </a:r>
            <a:r>
              <a:rPr lang="de-CH" altLang="de-DE" sz="2100" dirty="0" err="1"/>
              <a:t>Päckli</a:t>
            </a:r>
            <a:r>
              <a:rPr lang="de-CH" altLang="de-DE" sz="2100" dirty="0"/>
              <a:t>)</a:t>
            </a:r>
          </a:p>
          <a:p>
            <a:pPr lvl="1">
              <a:lnSpc>
                <a:spcPct val="80000"/>
              </a:lnSpc>
            </a:pPr>
            <a:r>
              <a:rPr lang="de-CH" altLang="de-DE" sz="2100" dirty="0"/>
              <a:t>Beinaufreissen</a:t>
            </a:r>
          </a:p>
          <a:p>
            <a:pPr>
              <a:lnSpc>
                <a:spcPct val="80000"/>
              </a:lnSpc>
            </a:pPr>
            <a:r>
              <a:rPr lang="de-CH" altLang="de-DE" sz="2800" dirty="0"/>
              <a:t>wie bei Beinschraube</a:t>
            </a:r>
          </a:p>
          <a:p>
            <a:pPr lvl="1">
              <a:lnSpc>
                <a:spcPct val="80000"/>
              </a:lnSpc>
            </a:pPr>
            <a:r>
              <a:rPr lang="de-CH" altLang="de-DE" sz="2100" dirty="0"/>
              <a:t>Hebel an Bein/Beinen</a:t>
            </a:r>
          </a:p>
          <a:p>
            <a:pPr>
              <a:lnSpc>
                <a:spcPct val="80000"/>
              </a:lnSpc>
            </a:pPr>
            <a:r>
              <a:rPr lang="de-CH" altLang="de-DE" sz="2800" dirty="0" err="1"/>
              <a:t>gegn</a:t>
            </a:r>
            <a:r>
              <a:rPr lang="de-CH" altLang="de-DE" sz="2800" dirty="0"/>
              <a:t>. Fuss zu Gesäss hoch ziehen</a:t>
            </a:r>
          </a:p>
          <a:p>
            <a:pPr>
              <a:lnSpc>
                <a:spcPct val="80000"/>
              </a:lnSpc>
            </a:pPr>
            <a:r>
              <a:rPr lang="de-CH" altLang="de-DE" sz="2800" dirty="0"/>
              <a:t>diagonales Fassen des </a:t>
            </a:r>
            <a:r>
              <a:rPr lang="de-CH" altLang="de-DE" sz="2800" dirty="0" err="1"/>
              <a:t>gegn</a:t>
            </a:r>
            <a:r>
              <a:rPr lang="de-CH" altLang="de-DE" sz="2800" dirty="0"/>
              <a:t>. Armes und diesen nach vorne hoch ziehen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9466424-81B4-4AC0-BBEE-EF7E0755A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2–3 Varianten der Technik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938D174-D199-4F3A-B825-82A56AE7C5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altLang="de-DE" dirty="0"/>
              <a:t>aus </a:t>
            </a:r>
            <a:r>
              <a:rPr lang="de-CH" altLang="de-DE" dirty="0" err="1"/>
              <a:t>Durchdreherposition</a:t>
            </a:r>
            <a:r>
              <a:rPr lang="de-CH" altLang="de-DE" dirty="0"/>
              <a:t> (</a:t>
            </a:r>
            <a:r>
              <a:rPr lang="de-CH" altLang="de-DE" dirty="0" err="1"/>
              <a:t>Shahmuradov</a:t>
            </a:r>
            <a:r>
              <a:rPr lang="de-CH" altLang="de-DE" dirty="0"/>
              <a:t>)</a:t>
            </a:r>
          </a:p>
          <a:p>
            <a:pPr lvl="1"/>
            <a:r>
              <a:rPr lang="de-CH" altLang="de-DE" sz="2400" dirty="0"/>
              <a:t>mit Fuss unter </a:t>
            </a:r>
            <a:r>
              <a:rPr lang="de-CH" altLang="de-DE" sz="2400" dirty="0" err="1"/>
              <a:t>gegn</a:t>
            </a:r>
            <a:r>
              <a:rPr lang="de-CH" altLang="de-DE" sz="2400" dirty="0"/>
              <a:t>. Bein </a:t>
            </a:r>
            <a:r>
              <a:rPr lang="de-CH" altLang="de-DE" sz="2400" dirty="0" err="1"/>
              <a:t>einhakeln</a:t>
            </a:r>
            <a:endParaRPr lang="de-CH" altLang="de-DE" sz="2400" dirty="0"/>
          </a:p>
          <a:p>
            <a:pPr lvl="1"/>
            <a:r>
              <a:rPr lang="de-CH" altLang="de-DE" sz="2400" dirty="0"/>
              <a:t>mit Knieblockade auf entfernter Seite</a:t>
            </a:r>
          </a:p>
          <a:p>
            <a:pPr lvl="1"/>
            <a:r>
              <a:rPr lang="de-CH" altLang="de-DE" sz="2400" dirty="0"/>
              <a:t>Einsteiger an angewinkeltem </a:t>
            </a:r>
            <a:r>
              <a:rPr lang="de-CH" altLang="de-DE" sz="2400" dirty="0" err="1"/>
              <a:t>gegn</a:t>
            </a:r>
            <a:r>
              <a:rPr lang="de-CH" altLang="de-DE" sz="2400" dirty="0"/>
              <a:t>. Bein</a:t>
            </a:r>
          </a:p>
          <a:p>
            <a:r>
              <a:rPr lang="de-CH" altLang="de-DE" dirty="0"/>
              <a:t>aus Bankposition</a:t>
            </a:r>
          </a:p>
          <a:p>
            <a:pPr lvl="1"/>
            <a:r>
              <a:rPr lang="de-CH" altLang="de-DE" sz="2400" dirty="0"/>
              <a:t>mit Hochreissen der </a:t>
            </a:r>
            <a:r>
              <a:rPr lang="de-CH" altLang="de-DE" sz="2400" dirty="0" err="1"/>
              <a:t>gegn</a:t>
            </a:r>
            <a:r>
              <a:rPr lang="de-CH" altLang="de-DE" sz="2400" dirty="0"/>
              <a:t>. Schulter oder Arm</a:t>
            </a:r>
          </a:p>
          <a:p>
            <a:pPr lvl="2"/>
            <a:r>
              <a:rPr lang="de-CH" altLang="de-DE" sz="2000" dirty="0"/>
              <a:t>gleiche Seite</a:t>
            </a:r>
          </a:p>
          <a:p>
            <a:pPr lvl="2"/>
            <a:r>
              <a:rPr lang="de-CH" altLang="de-DE" sz="2000" dirty="0"/>
              <a:t>diagonal (mit einer oder beider Händen)</a:t>
            </a:r>
          </a:p>
          <a:p>
            <a:pPr lvl="1"/>
            <a:r>
              <a:rPr lang="de-CH" altLang="de-DE" sz="2400" dirty="0"/>
              <a:t>mit Kinnreissen über sich drehen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A75588E-A3AD-47DB-AE6A-682A16FFD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1–2 Alternativen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8C6CBB-CA05-4AE9-A024-07A667288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7008" y="2037834"/>
            <a:ext cx="4754880" cy="743094"/>
          </a:xfrm>
        </p:spPr>
        <p:txBody>
          <a:bodyPr>
            <a:noAutofit/>
          </a:bodyPr>
          <a:lstStyle/>
          <a:p>
            <a:r>
              <a:rPr lang="de-CH" altLang="de-DE" sz="3200" dirty="0"/>
              <a:t>ohne Positionsänderung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A2224B7-626D-481C-B992-582BD0D00953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1207008" y="3140970"/>
            <a:ext cx="4754880" cy="3081756"/>
          </a:xfrm>
        </p:spPr>
        <p:txBody>
          <a:bodyPr>
            <a:normAutofit/>
          </a:bodyPr>
          <a:lstStyle/>
          <a:p>
            <a:r>
              <a:rPr lang="de-CH" altLang="de-DE" sz="3200" dirty="0"/>
              <a:t>Zange mit Beineinschluss</a:t>
            </a:r>
          </a:p>
          <a:p>
            <a:r>
              <a:rPr lang="de-CH" altLang="de-DE" sz="3200" dirty="0"/>
              <a:t>Spaltgriff</a:t>
            </a:r>
          </a:p>
          <a:p>
            <a:r>
              <a:rPr lang="de-CH" altLang="de-DE" sz="3200" dirty="0"/>
              <a:t>Spaltgriff verkehrt</a:t>
            </a:r>
          </a:p>
          <a:p>
            <a:pPr marL="0" indent="0">
              <a:lnSpc>
                <a:spcPct val="90000"/>
              </a:lnSpc>
              <a:buNone/>
            </a:pPr>
            <a:endParaRPr lang="de-CH" altLang="de-DE" sz="18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30E693-8310-467A-BD47-12D1DA9AC0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696" y="2037834"/>
            <a:ext cx="4754880" cy="743094"/>
          </a:xfrm>
        </p:spPr>
        <p:txBody>
          <a:bodyPr>
            <a:normAutofit/>
          </a:bodyPr>
          <a:lstStyle/>
          <a:p>
            <a:r>
              <a:rPr lang="de-CH" altLang="de-DE" sz="3200" dirty="0"/>
              <a:t>mit Positionsänderung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E79585D-363F-449B-87C0-31BF1B16E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696" y="3140968"/>
            <a:ext cx="4754880" cy="3081756"/>
          </a:xfrm>
        </p:spPr>
        <p:txBody>
          <a:bodyPr>
            <a:normAutofit/>
          </a:bodyPr>
          <a:lstStyle/>
          <a:p>
            <a:r>
              <a:rPr lang="de-CH" altLang="de-DE" sz="3200" dirty="0"/>
              <a:t>Durchdreher</a:t>
            </a:r>
          </a:p>
          <a:p>
            <a:r>
              <a:rPr lang="de-CH" altLang="de-DE" sz="3200" dirty="0"/>
              <a:t>Beinschraube</a:t>
            </a:r>
          </a:p>
          <a:p>
            <a:r>
              <a:rPr lang="de-CH" altLang="de-DE" sz="3200" dirty="0"/>
              <a:t>Beindurchzug</a:t>
            </a:r>
          </a:p>
          <a:p>
            <a:r>
              <a:rPr lang="de-CH" altLang="de-DE" sz="3200" dirty="0"/>
              <a:t>Armhebel</a:t>
            </a:r>
            <a:endParaRPr lang="de-CH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9DC33BF-9C10-424F-A446-848F319E4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/>
              <a:t>1–2 Kombinationen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5D1BC90-379A-4DC6-BF4B-999E0AB81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altLang="de-DE" sz="3200" b="1" dirty="0"/>
              <a:t>nach Technik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D452E53-75A1-425A-AF0F-DF11ED07E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e-CH" altLang="de-DE" sz="3200" b="1" dirty="0"/>
              <a:t>vor Technik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C026AC-94E2-456A-B45C-BAB6D4C1A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31230" y="2959182"/>
            <a:ext cx="4754880" cy="35661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CH" altLang="de-DE" sz="3200" dirty="0"/>
              <a:t>Zweibeinangriff</a:t>
            </a:r>
          </a:p>
          <a:p>
            <a:pPr>
              <a:lnSpc>
                <a:spcPct val="90000"/>
              </a:lnSpc>
            </a:pPr>
            <a:r>
              <a:rPr lang="de-CH" altLang="de-DE" sz="3200" dirty="0" err="1"/>
              <a:t>Einbeinangriff</a:t>
            </a:r>
            <a:endParaRPr lang="de-CH" altLang="de-DE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F2E66F-7DD3-4A79-B056-357A2C732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7008" y="2959184"/>
            <a:ext cx="4754880" cy="35661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CH" altLang="de-DE" sz="3200" dirty="0"/>
              <a:t>in Durchdreher wechseln</a:t>
            </a:r>
          </a:p>
          <a:p>
            <a:pPr>
              <a:lnSpc>
                <a:spcPct val="90000"/>
              </a:lnSpc>
            </a:pPr>
            <a:r>
              <a:rPr lang="de-CH" altLang="de-DE" sz="3200" dirty="0" err="1"/>
              <a:t>gegn</a:t>
            </a:r>
            <a:r>
              <a:rPr lang="de-CH" altLang="de-DE" sz="3200" dirty="0"/>
              <a:t>. Fuss fassen</a:t>
            </a:r>
          </a:p>
          <a:p>
            <a:pPr>
              <a:lnSpc>
                <a:spcPct val="90000"/>
              </a:lnSpc>
            </a:pPr>
            <a:r>
              <a:rPr lang="de-CH" altLang="de-DE" sz="3200" dirty="0"/>
              <a:t>Doppeleinsteiger mit Nelson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9052C1-FFF9-42C8-9F66-93779987B9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4" t="21682" b="13663"/>
          <a:stretch/>
        </p:blipFill>
        <p:spPr>
          <a:xfrm>
            <a:off x="6264888" y="4439644"/>
            <a:ext cx="2720619" cy="1569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bändert">
  <a:themeElements>
    <a:clrScheme name="Gebänder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bänder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bänder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TM03090430[[fn=Verbund]]</Template>
  <TotalTime>0</TotalTime>
  <Words>539</Words>
  <Application>Microsoft Office PowerPoint</Application>
  <PresentationFormat>Breitbild</PresentationFormat>
  <Paragraphs>113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0" baseType="lpstr">
      <vt:lpstr>Corbel</vt:lpstr>
      <vt:lpstr>Wingdings</vt:lpstr>
      <vt:lpstr>Gebändert</vt:lpstr>
      <vt:lpstr>Mit Lehrbildreihen umgehen</vt:lpstr>
      <vt:lpstr>Teil I</vt:lpstr>
      <vt:lpstr>Beispiel Einsteiger (Stufe 3)</vt:lpstr>
      <vt:lpstr>Kernelemente</vt:lpstr>
      <vt:lpstr>Günstige Ausgangslage</vt:lpstr>
      <vt:lpstr>Erarbeitung der Ausgangslage</vt:lpstr>
      <vt:lpstr>2–3 Varianten der Technik</vt:lpstr>
      <vt:lpstr>1–2 Alternativen</vt:lpstr>
      <vt:lpstr>1–2 Kombinationen</vt:lpstr>
      <vt:lpstr>Teil II Planung einer Unterrichtseinheit</vt:lpstr>
      <vt:lpstr>Voraussetzungen</vt:lpstr>
      <vt:lpstr>Zielsetzung</vt:lpstr>
      <vt:lpstr>Lektionsaufteilung</vt:lpstr>
      <vt:lpstr>Methodik</vt:lpstr>
      <vt:lpstr>Übungssammlung I</vt:lpstr>
      <vt:lpstr>Übungssammlung II</vt:lpstr>
      <vt:lpstr>Übungssammlung III</vt:lpstr>
    </vt:vector>
  </TitlesOfParts>
  <Company>lasti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Lehrbildreihen-Video</dc:title>
  <dc:creator>Jürg Lippuner</dc:creator>
  <cp:lastModifiedBy>Lippuner Jürg BZSL</cp:lastModifiedBy>
  <cp:revision>11</cp:revision>
  <dcterms:created xsi:type="dcterms:W3CDTF">2004-01-03T18:58:44Z</dcterms:created>
  <dcterms:modified xsi:type="dcterms:W3CDTF">2020-12-30T08:08:55Z</dcterms:modified>
</cp:coreProperties>
</file>