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9" r:id="rId4"/>
    <p:sldId id="261" r:id="rId5"/>
    <p:sldId id="263" r:id="rId6"/>
    <p:sldId id="265" r:id="rId7"/>
    <p:sldId id="267" r:id="rId8"/>
    <p:sldId id="269" r:id="rId9"/>
    <p:sldId id="271" r:id="rId10"/>
    <p:sldId id="275" r:id="rId11"/>
    <p:sldId id="280" r:id="rId12"/>
    <p:sldId id="281" r:id="rId13"/>
    <p:sldId id="258" r:id="rId14"/>
    <p:sldId id="260" r:id="rId15"/>
    <p:sldId id="262" r:id="rId16"/>
    <p:sldId id="264" r:id="rId17"/>
    <p:sldId id="266" r:id="rId18"/>
    <p:sldId id="268" r:id="rId19"/>
    <p:sldId id="270" r:id="rId20"/>
    <p:sldId id="272" r:id="rId21"/>
    <p:sldId id="274" r:id="rId22"/>
    <p:sldId id="278" r:id="rId23"/>
    <p:sldId id="279" r:id="rId2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Designformatvorlage 2 - Akz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C4B1156A-380E-4F78-BDF5-A606A8083BF9}" styleName="Mittlere Formatvorlage 4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Mittlere Formatvorlage 4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Mittlere Formatvorlage 4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435" autoAdjust="0"/>
  </p:normalViewPr>
  <p:slideViewPr>
    <p:cSldViewPr>
      <p:cViewPr varScale="1">
        <p:scale>
          <a:sx n="69" d="100"/>
          <a:sy n="69" d="100"/>
        </p:scale>
        <p:origin x="-9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6B1ACB-D639-4A43-AA31-7210073EDC25}" type="datetimeFigureOut">
              <a:rPr lang="de-CH" smtClean="0"/>
              <a:t>17.06.2010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F21A78-2C6D-4212-B1EE-FF66AE728A41}" type="slidenum">
              <a:rPr lang="de-CH" smtClean="0"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de-CH" dirty="0" smtClean="0"/>
              <a:t>SIZ: 16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  <a:br>
              <a:rPr lang="de-CH" dirty="0" smtClean="0"/>
            </a:br>
            <a:r>
              <a:rPr lang="de-CH" dirty="0" smtClean="0"/>
              <a:t>(sonst mind. 20 </a:t>
            </a:r>
            <a:r>
              <a:rPr lang="de-CH" dirty="0" err="1" smtClean="0"/>
              <a:t>Pt</a:t>
            </a:r>
            <a:r>
              <a:rPr lang="de-CH" dirty="0" smtClean="0"/>
              <a:t>.)</a:t>
            </a:r>
          </a:p>
          <a:p>
            <a:pPr marL="457200" indent="-457200">
              <a:buFont typeface="+mj-lt"/>
              <a:buAutoNum type="arabicPeriod"/>
            </a:pPr>
            <a:endParaRPr lang="de-CH" dirty="0" smtClean="0"/>
          </a:p>
          <a:p>
            <a:pPr marL="457200" indent="-457200">
              <a:buFont typeface="+mj-lt"/>
              <a:buAutoNum type="arabicPeriod"/>
            </a:pPr>
            <a:r>
              <a:rPr lang="de-CH" dirty="0" smtClean="0"/>
              <a:t>max. 7 Zeilen à 6 Wörter</a:t>
            </a:r>
          </a:p>
          <a:p>
            <a:pPr marL="457200" indent="-457200">
              <a:buFont typeface="+mj-lt"/>
              <a:buAutoNum type="arabicPeriod"/>
            </a:pPr>
            <a:endParaRPr lang="de-CH" dirty="0" smtClean="0"/>
          </a:p>
          <a:p>
            <a:pPr marL="457200" indent="-457200">
              <a:buFont typeface="+mj-lt"/>
              <a:buAutoNum type="arabicPeriod"/>
            </a:pPr>
            <a:r>
              <a:rPr lang="de-CH" dirty="0" smtClean="0"/>
              <a:t>Serifenlose Schriften</a:t>
            </a:r>
            <a:br>
              <a:rPr lang="de-CH" dirty="0" smtClean="0"/>
            </a:b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>Bsp. </a:t>
            </a:r>
            <a:r>
              <a:rPr lang="de-CH" dirty="0" smtClean="0">
                <a:latin typeface="Arial" pitchFamily="34" charset="0"/>
                <a:cs typeface="Arial" pitchFamily="34" charset="0"/>
              </a:rPr>
              <a:t>Arial</a:t>
            </a:r>
            <a:r>
              <a:rPr lang="de-CH" dirty="0" smtClean="0"/>
              <a:t>, Calibri, </a:t>
            </a:r>
            <a:r>
              <a:rPr lang="de-CH" dirty="0" smtClean="0">
                <a:latin typeface="Candara" pitchFamily="34" charset="0"/>
              </a:rPr>
              <a:t>Candara</a:t>
            </a:r>
            <a:r>
              <a:rPr lang="de-CH" dirty="0" smtClean="0"/>
              <a:t>, </a:t>
            </a:r>
            <a:r>
              <a:rPr lang="de-CH" dirty="0" smtClean="0">
                <a:latin typeface="Corbel" pitchFamily="34" charset="0"/>
              </a:rPr>
              <a:t>Corbel</a:t>
            </a:r>
            <a:r>
              <a:rPr lang="de-CH" dirty="0" smtClean="0"/>
              <a:t>, </a:t>
            </a:r>
            <a:r>
              <a:rPr lang="de-CH" dirty="0" err="1" smtClean="0">
                <a:latin typeface="Lucida Sans" pitchFamily="34" charset="0"/>
              </a:rPr>
              <a:t>Lucida</a:t>
            </a:r>
            <a:r>
              <a:rPr lang="de-CH" dirty="0" smtClean="0">
                <a:latin typeface="Lucida Sans" pitchFamily="34" charset="0"/>
              </a:rPr>
              <a:t> </a:t>
            </a:r>
            <a:r>
              <a:rPr lang="de-CH" dirty="0" err="1" smtClean="0">
                <a:latin typeface="Lucida Sans" pitchFamily="34" charset="0"/>
              </a:rPr>
              <a:t>Sans</a:t>
            </a:r>
            <a:r>
              <a:rPr lang="de-CH" dirty="0" smtClean="0">
                <a:latin typeface="Lucida Sans" pitchFamily="34" charset="0"/>
              </a:rPr>
              <a:t>, </a:t>
            </a:r>
            <a:r>
              <a:rPr lang="de-CH" dirty="0" err="1" smtClean="0">
                <a:latin typeface="Trebuchet MS" pitchFamily="34" charset="0"/>
              </a:rPr>
              <a:t>Trebuchet</a:t>
            </a:r>
            <a:r>
              <a:rPr lang="de-CH" dirty="0" smtClean="0">
                <a:latin typeface="Trebuchet MS" pitchFamily="34" charset="0"/>
              </a:rPr>
              <a:t> MS,</a:t>
            </a:r>
            <a:r>
              <a:rPr lang="de-CH" dirty="0" smtClean="0">
                <a:latin typeface="Lucida Sans" pitchFamily="34" charset="0"/>
              </a:rPr>
              <a:t> </a:t>
            </a:r>
            <a:r>
              <a:rPr lang="de-CH" dirty="0" smtClean="0">
                <a:latin typeface="Gill Sans MT" pitchFamily="34" charset="0"/>
              </a:rPr>
              <a:t>Gill </a:t>
            </a:r>
            <a:r>
              <a:rPr lang="de-CH" dirty="0" err="1" smtClean="0">
                <a:latin typeface="Gill Sans MT" pitchFamily="34" charset="0"/>
              </a:rPr>
              <a:t>Sans</a:t>
            </a:r>
            <a:r>
              <a:rPr lang="de-CH" dirty="0" smtClean="0">
                <a:latin typeface="Gill Sans MT" pitchFamily="34" charset="0"/>
              </a:rPr>
              <a:t> MT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F21A78-2C6D-4212-B1EE-FF66AE728A41}" type="slidenum">
              <a:rPr lang="de-CH" smtClean="0"/>
              <a:t>3</a:t>
            </a:fld>
            <a:endParaRPr lang="de-CH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7874A-756A-480F-98D1-BF8CE63BB37B}" type="datetimeFigureOut">
              <a:rPr lang="de-CH" smtClean="0"/>
              <a:pPr/>
              <a:t>17.06.2010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793C1-4AB9-4E5D-86A0-0C6597E3A035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7874A-756A-480F-98D1-BF8CE63BB37B}" type="datetimeFigureOut">
              <a:rPr lang="de-CH" smtClean="0"/>
              <a:pPr/>
              <a:t>17.06.2010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793C1-4AB9-4E5D-86A0-0C6597E3A035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7874A-756A-480F-98D1-BF8CE63BB37B}" type="datetimeFigureOut">
              <a:rPr lang="de-CH" smtClean="0"/>
              <a:pPr/>
              <a:t>17.06.2010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793C1-4AB9-4E5D-86A0-0C6597E3A035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7874A-756A-480F-98D1-BF8CE63BB37B}" type="datetimeFigureOut">
              <a:rPr lang="de-CH" smtClean="0"/>
              <a:pPr/>
              <a:t>17.06.2010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793C1-4AB9-4E5D-86A0-0C6597E3A035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7874A-756A-480F-98D1-BF8CE63BB37B}" type="datetimeFigureOut">
              <a:rPr lang="de-CH" smtClean="0"/>
              <a:pPr/>
              <a:t>17.06.2010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793C1-4AB9-4E5D-86A0-0C6597E3A035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7874A-756A-480F-98D1-BF8CE63BB37B}" type="datetimeFigureOut">
              <a:rPr lang="de-CH" smtClean="0"/>
              <a:pPr/>
              <a:t>17.06.2010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793C1-4AB9-4E5D-86A0-0C6597E3A035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7874A-756A-480F-98D1-BF8CE63BB37B}" type="datetimeFigureOut">
              <a:rPr lang="de-CH" smtClean="0"/>
              <a:pPr/>
              <a:t>17.06.2010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793C1-4AB9-4E5D-86A0-0C6597E3A035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7874A-756A-480F-98D1-BF8CE63BB37B}" type="datetimeFigureOut">
              <a:rPr lang="de-CH" smtClean="0"/>
              <a:pPr/>
              <a:t>17.06.2010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793C1-4AB9-4E5D-86A0-0C6597E3A035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7874A-756A-480F-98D1-BF8CE63BB37B}" type="datetimeFigureOut">
              <a:rPr lang="de-CH" smtClean="0"/>
              <a:pPr/>
              <a:t>17.06.2010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793C1-4AB9-4E5D-86A0-0C6597E3A035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7874A-756A-480F-98D1-BF8CE63BB37B}" type="datetimeFigureOut">
              <a:rPr lang="de-CH" smtClean="0"/>
              <a:pPr/>
              <a:t>17.06.2010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793C1-4AB9-4E5D-86A0-0C6597E3A035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7874A-756A-480F-98D1-BF8CE63BB37B}" type="datetimeFigureOut">
              <a:rPr lang="de-CH" smtClean="0"/>
              <a:pPr/>
              <a:t>17.06.2010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793C1-4AB9-4E5D-86A0-0C6597E3A035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7874A-756A-480F-98D1-BF8CE63BB37B}" type="datetimeFigureOut">
              <a:rPr lang="de-CH" smtClean="0"/>
              <a:pPr/>
              <a:t>17.06.2010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4793C1-4AB9-4E5D-86A0-0C6597E3A035}" type="slidenum">
              <a:rPr lang="de-CH" smtClean="0"/>
              <a:pPr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juerg.lippuner@bzsl.ch?subject=Anmeldung_zum_Powerpoint_Kurs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kbw.bzsl.ch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-Arbeitsblatt1.xls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oleObject" Target="file:///C:\Users\juerg.lippuner\Documents\_IKA\Anwendungen\Powerpoint\202_Powerpoint_LetzteTipps\202_LetzteTipps.xlsx!Zahlen!Z1S1:Z5S4" TargetMode="External"/><Relationship Id="rId4" Type="http://schemas.openxmlformats.org/officeDocument/2006/relationships/image" Target="../media/image8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juerg.lippuner@bzsl.ch?subject=Anmeldung_zum_Powerpoint_Kurs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hyperlink" Target="mailto:juerg.lippuner@bzsl.ch" TargetMode="External"/><Relationship Id="rId4" Type="http://schemas.openxmlformats.org/officeDocument/2006/relationships/hyperlink" Target="http://kbw.bzsl.ch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juerg.lippuner\Documents\_IKA\Anwendungen\Powerpoint\202_Powerpoint_LetzteTipps\202_LetzteTipps.mp3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202 Powerpoint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de-CH" dirty="0" smtClean="0"/>
              <a:t>Letzte Tipps</a:t>
            </a:r>
          </a:p>
          <a:p>
            <a:r>
              <a:rPr lang="de-CH" dirty="0" smtClean="0"/>
              <a:t>Aufgaben (weisser Hintergrund)</a:t>
            </a:r>
          </a:p>
          <a:p>
            <a:r>
              <a:rPr lang="de-CH" dirty="0" smtClean="0"/>
              <a:t>Lösungsbeispiele (blauer Hintergrund)</a:t>
            </a:r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Links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CH" dirty="0" smtClean="0"/>
              <a:t>Was bewirken die folgenden Links?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CH" dirty="0" smtClean="0">
                <a:hlinkClick r:id="rId2" action="ppaction://hlinksldjump"/>
              </a:rPr>
              <a:t>Blättern</a:t>
            </a:r>
            <a:endParaRPr lang="de-CH" dirty="0" smtClean="0"/>
          </a:p>
          <a:p>
            <a:pPr marL="457200" indent="-457200">
              <a:buFont typeface="+mj-lt"/>
              <a:buAutoNum type="arabicPeriod"/>
            </a:pPr>
            <a:r>
              <a:rPr lang="de-CH" dirty="0" smtClean="0">
                <a:hlinkClick r:id="rId3"/>
              </a:rPr>
              <a:t>Öffnen</a:t>
            </a:r>
            <a:endParaRPr lang="de-CH" dirty="0" smtClean="0"/>
          </a:p>
          <a:p>
            <a:pPr marL="457200" indent="-457200">
              <a:buFont typeface="+mj-lt"/>
              <a:buAutoNum type="arabicPeriod"/>
            </a:pPr>
            <a:r>
              <a:rPr lang="de-CH" dirty="0" smtClean="0">
                <a:hlinkClick r:id="rId4"/>
              </a:rPr>
              <a:t>Öffnen2</a:t>
            </a:r>
            <a:endParaRPr lang="de-CH" dirty="0" smtClean="0"/>
          </a:p>
          <a:p>
            <a:pPr marL="457200" indent="-457200">
              <a:buFont typeface="+mj-lt"/>
              <a:buAutoNum type="arabicPeriod"/>
            </a:pPr>
            <a:r>
              <a:rPr lang="de-CH" dirty="0" smtClean="0"/>
              <a:t>die Schaltfläche</a:t>
            </a:r>
          </a:p>
          <a:p>
            <a:pPr marL="457200" indent="-457200">
              <a:buFont typeface="+mj-lt"/>
              <a:buAutoNum type="arabicPeriod"/>
            </a:pPr>
            <a:endParaRPr lang="de-CH" dirty="0" smtClean="0"/>
          </a:p>
          <a:p>
            <a:pPr marL="457200" indent="-457200">
              <a:buFont typeface="+mj-lt"/>
              <a:buAutoNum type="arabicPeriod"/>
            </a:pPr>
            <a:endParaRPr lang="de-CH" dirty="0" smtClean="0"/>
          </a:p>
          <a:p>
            <a:pPr marL="457200" indent="-457200">
              <a:buFont typeface="+mj-lt"/>
              <a:buAutoNum type="arabicPeriod"/>
            </a:pP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 smtClean="0"/>
              <a:t>Antworten</a:t>
            </a:r>
            <a:endParaRPr lang="de-CH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CH" dirty="0" smtClean="0"/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de-CH" dirty="0" smtClean="0"/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de-CH" dirty="0" smtClean="0"/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7" name="Interaktive Schaltfläche: Nächste(r) oder Weiter 6">
            <a:hlinkClick r:id="" action="ppaction://hlinkshowjump?jump=lastslideviewed" highlightClick="1"/>
          </p:cNvPr>
          <p:cNvSpPr/>
          <p:nvPr/>
        </p:nvSpPr>
        <p:spPr>
          <a:xfrm>
            <a:off x="3059832" y="3429000"/>
            <a:ext cx="648072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Sound einfügen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Fügen Sie </a:t>
            </a:r>
            <a:r>
              <a:rPr lang="de-CH" dirty="0" smtClean="0"/>
              <a:t>auf dieser Folie die </a:t>
            </a:r>
            <a:r>
              <a:rPr lang="de-CH" dirty="0" smtClean="0"/>
              <a:t>Sounddatei </a:t>
            </a:r>
            <a:r>
              <a:rPr lang="de-CH" b="1" dirty="0" smtClean="0"/>
              <a:t>202_LetzteTipps.mp3 </a:t>
            </a:r>
            <a:r>
              <a:rPr lang="de-CH" dirty="0" smtClean="0"/>
              <a:t>mit folgenden Bedingungen ein:</a:t>
            </a:r>
          </a:p>
          <a:p>
            <a:pPr lvl="1"/>
            <a:r>
              <a:rPr lang="de-CH" dirty="0" smtClean="0"/>
              <a:t>Das Symbol darf während der Präsentation nicht sichtbar sein</a:t>
            </a:r>
          </a:p>
          <a:p>
            <a:pPr lvl="1"/>
            <a:r>
              <a:rPr lang="de-CH" dirty="0" smtClean="0"/>
              <a:t>Der Sound soll automatisch beim Anzeigen der Folie starten</a:t>
            </a:r>
          </a:p>
          <a:p>
            <a:pPr lvl="1"/>
            <a:r>
              <a:rPr lang="de-CH" dirty="0" smtClean="0"/>
              <a:t>Der Sound soll über 2 Folien ablaufen</a:t>
            </a:r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Arbeit mit mehreren Bildschirmen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1. </a:t>
            </a:r>
            <a:r>
              <a:rPr lang="de-CH" dirty="0" smtClean="0"/>
              <a:t>Monitor für Präsentation</a:t>
            </a:r>
            <a:endParaRPr lang="de-CH" dirty="0" smtClean="0"/>
          </a:p>
        </p:txBody>
      </p:sp>
      <p:pic>
        <p:nvPicPr>
          <p:cNvPr id="7" name="Inhaltsplatzhalter 6" descr="praesentation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640074"/>
            <a:ext cx="4040188" cy="30208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/>
          </a:bodyPr>
          <a:lstStyle/>
          <a:p>
            <a:r>
              <a:rPr lang="de-CH" dirty="0" smtClean="0"/>
              <a:t>2. </a:t>
            </a:r>
            <a:r>
              <a:rPr lang="de-CH" dirty="0" smtClean="0"/>
              <a:t>Monitor für </a:t>
            </a:r>
            <a:r>
              <a:rPr lang="de-CH" dirty="0" err="1" smtClean="0"/>
              <a:t>Referentenansicht</a:t>
            </a:r>
            <a:endParaRPr lang="de-CH" dirty="0" smtClean="0"/>
          </a:p>
        </p:txBody>
      </p:sp>
      <p:pic>
        <p:nvPicPr>
          <p:cNvPr id="10" name="Inhaltsplatzhalter 9" descr="Referentenansicht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633864"/>
            <a:ext cx="4041775" cy="30333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Wie lautet die richtige Reihenfolge der einzelnen Arbeitsschritte?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de-CH" dirty="0" smtClean="0"/>
              <a:t>Themenfindung/ Themeneingrenzung</a:t>
            </a:r>
          </a:p>
          <a:p>
            <a:pPr marL="514350" indent="-514350">
              <a:buFont typeface="+mj-lt"/>
              <a:buAutoNum type="arabicPeriod"/>
            </a:pPr>
            <a:r>
              <a:rPr lang="de-CH" dirty="0" smtClean="0"/>
              <a:t>Informationsbeschaffung</a:t>
            </a:r>
          </a:p>
          <a:p>
            <a:pPr marL="514350" indent="-514350">
              <a:buFont typeface="+mj-lt"/>
              <a:buAutoNum type="arabicPeriod"/>
            </a:pPr>
            <a:r>
              <a:rPr lang="de-CH" dirty="0" smtClean="0"/>
              <a:t>Gliederung</a:t>
            </a:r>
            <a:endParaRPr lang="de-CH" dirty="0"/>
          </a:p>
          <a:p>
            <a:pPr marL="514350" indent="-514350">
              <a:buFont typeface="+mj-lt"/>
              <a:buAutoNum type="arabicPeriod"/>
            </a:pPr>
            <a:r>
              <a:rPr lang="de-CH" dirty="0" smtClean="0"/>
              <a:t>Präsentation </a:t>
            </a:r>
            <a:r>
              <a:rPr lang="de-CH" dirty="0"/>
              <a:t>ausarbeiten</a:t>
            </a:r>
          </a:p>
          <a:p>
            <a:pPr marL="514350" indent="-514350">
              <a:buFont typeface="+mj-lt"/>
              <a:buAutoNum type="arabicPeriod"/>
            </a:pPr>
            <a:r>
              <a:rPr lang="de-CH" dirty="0" smtClean="0"/>
              <a:t>Handzettel erstellen</a:t>
            </a:r>
          </a:p>
          <a:p>
            <a:pPr marL="514350" indent="-514350">
              <a:buFont typeface="+mj-lt"/>
              <a:buAutoNum type="arabicPeriod"/>
            </a:pPr>
            <a:r>
              <a:rPr lang="de-CH" dirty="0" smtClean="0"/>
              <a:t>Vortrag proben</a:t>
            </a:r>
          </a:p>
          <a:p>
            <a:pPr marL="514350" indent="-514350">
              <a:buFont typeface="+mj-lt"/>
              <a:buAutoNum type="arabicPeriod"/>
            </a:pPr>
            <a:r>
              <a:rPr lang="de-CH" dirty="0" smtClean="0"/>
              <a:t>Auswertung der Präsentation</a:t>
            </a:r>
            <a:endParaRPr lang="de-CH" dirty="0"/>
          </a:p>
          <a:p>
            <a:pPr>
              <a:buNone/>
            </a:pPr>
            <a:endParaRPr lang="de-CH" dirty="0"/>
          </a:p>
          <a:p>
            <a:pPr marL="358775" lvl="2" indent="0">
              <a:buNone/>
            </a:pPr>
            <a:r>
              <a:rPr lang="de-CH" dirty="0" smtClean="0"/>
              <a:t>Bemerkung</a:t>
            </a:r>
            <a:br>
              <a:rPr lang="de-CH" dirty="0" smtClean="0"/>
            </a:br>
            <a:r>
              <a:rPr lang="de-CH" dirty="0" smtClean="0"/>
              <a:t>5. und 6. können Sie auch in umgekehrter Reihenfolge machen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CH" dirty="0" smtClean="0"/>
              <a:t>Ordnen Sie die einzelnen Arbeitsschritte im rechten Fenster</a:t>
            </a:r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Gestaltungsregeln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Fragen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e-CH" dirty="0" smtClean="0"/>
              <a:t>Wie gross sollte die Schrift mindestens sein?</a:t>
            </a:r>
          </a:p>
          <a:p>
            <a:pPr marL="514350" indent="-514350">
              <a:buFont typeface="+mj-lt"/>
              <a:buAutoNum type="arabicPeriod"/>
            </a:pPr>
            <a:r>
              <a:rPr lang="de-CH" dirty="0" smtClean="0"/>
              <a:t>Wie viele Zeilen/Wörter sollten maximal auf einer Folie stehen?</a:t>
            </a:r>
          </a:p>
          <a:p>
            <a:pPr marL="514350" indent="-514350">
              <a:buFont typeface="+mj-lt"/>
              <a:buAutoNum type="arabicPeriod"/>
            </a:pPr>
            <a:r>
              <a:rPr lang="de-CH" dirty="0" smtClean="0"/>
              <a:t>Was für eine Schrifttyp sollten Sie für Folien verwenden?</a:t>
            </a:r>
          </a:p>
          <a:p>
            <a:pPr marL="514350" indent="-514350">
              <a:buFont typeface="+mj-lt"/>
              <a:buAutoNum type="arabicPeriod"/>
            </a:pP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 smtClean="0"/>
              <a:t>Antworten</a:t>
            </a:r>
            <a:endParaRPr lang="de-CH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CH" dirty="0" smtClean="0"/>
              <a:t>SIZ: 16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  <a:br>
              <a:rPr lang="de-CH" dirty="0" smtClean="0"/>
            </a:br>
            <a:r>
              <a:rPr lang="de-CH" dirty="0" smtClean="0"/>
              <a:t>(sonst mind. 20 </a:t>
            </a:r>
            <a:r>
              <a:rPr lang="de-CH" dirty="0" err="1" smtClean="0"/>
              <a:t>Pt</a:t>
            </a:r>
            <a:r>
              <a:rPr lang="de-CH" dirty="0" smtClean="0"/>
              <a:t>.)</a:t>
            </a:r>
          </a:p>
          <a:p>
            <a:pPr marL="457200" indent="-457200">
              <a:buFont typeface="+mj-lt"/>
              <a:buAutoNum type="arabicPeriod"/>
            </a:pPr>
            <a:r>
              <a:rPr lang="de-CH" dirty="0" smtClean="0"/>
              <a:t>max. 7 Zeilen à 6 Wörter</a:t>
            </a:r>
          </a:p>
          <a:p>
            <a:pPr marL="457200" indent="-457200">
              <a:buFont typeface="+mj-lt"/>
              <a:buAutoNum type="arabicPeriod"/>
            </a:pPr>
            <a:r>
              <a:rPr lang="de-CH" dirty="0" smtClean="0"/>
              <a:t>Serifenlose Schriften</a:t>
            </a:r>
            <a:br>
              <a:rPr lang="de-CH" dirty="0" smtClean="0"/>
            </a:b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>Bsp. </a:t>
            </a:r>
            <a:r>
              <a:rPr lang="de-CH" dirty="0" smtClean="0">
                <a:latin typeface="Arial" pitchFamily="34" charset="0"/>
                <a:cs typeface="Arial" pitchFamily="34" charset="0"/>
              </a:rPr>
              <a:t>Arial</a:t>
            </a:r>
            <a:r>
              <a:rPr lang="de-CH" dirty="0" smtClean="0"/>
              <a:t>, Calibri, </a:t>
            </a:r>
            <a:r>
              <a:rPr lang="de-CH" dirty="0" smtClean="0">
                <a:latin typeface="Candara" pitchFamily="34" charset="0"/>
              </a:rPr>
              <a:t>Candara</a:t>
            </a:r>
            <a:r>
              <a:rPr lang="de-CH" dirty="0" smtClean="0"/>
              <a:t>, </a:t>
            </a:r>
            <a:r>
              <a:rPr lang="de-CH" dirty="0" smtClean="0">
                <a:latin typeface="Corbel" pitchFamily="34" charset="0"/>
              </a:rPr>
              <a:t>Corbel</a:t>
            </a:r>
            <a:r>
              <a:rPr lang="de-CH" dirty="0" smtClean="0"/>
              <a:t>, </a:t>
            </a:r>
            <a:r>
              <a:rPr lang="de-CH" dirty="0" err="1" smtClean="0">
                <a:latin typeface="Lucida Sans" pitchFamily="34" charset="0"/>
              </a:rPr>
              <a:t>Lucida</a:t>
            </a:r>
            <a:r>
              <a:rPr lang="de-CH" dirty="0" smtClean="0">
                <a:latin typeface="Lucida Sans" pitchFamily="34" charset="0"/>
              </a:rPr>
              <a:t> </a:t>
            </a:r>
            <a:r>
              <a:rPr lang="de-CH" dirty="0" err="1" smtClean="0">
                <a:latin typeface="Lucida Sans" pitchFamily="34" charset="0"/>
              </a:rPr>
              <a:t>Sans</a:t>
            </a:r>
            <a:r>
              <a:rPr lang="de-CH" dirty="0" smtClean="0">
                <a:latin typeface="Lucida Sans" pitchFamily="34" charset="0"/>
              </a:rPr>
              <a:t>, </a:t>
            </a:r>
            <a:r>
              <a:rPr lang="de-CH" dirty="0" err="1" smtClean="0">
                <a:latin typeface="Trebuchet MS" pitchFamily="34" charset="0"/>
              </a:rPr>
              <a:t>Trebuchet</a:t>
            </a:r>
            <a:r>
              <a:rPr lang="de-CH" dirty="0" smtClean="0">
                <a:latin typeface="Trebuchet MS" pitchFamily="34" charset="0"/>
              </a:rPr>
              <a:t> MS,</a:t>
            </a:r>
            <a:r>
              <a:rPr lang="de-CH" dirty="0" smtClean="0">
                <a:latin typeface="Lucida Sans" pitchFamily="34" charset="0"/>
              </a:rPr>
              <a:t> </a:t>
            </a:r>
            <a:r>
              <a:rPr lang="de-CH" dirty="0" smtClean="0">
                <a:latin typeface="Gill Sans MT" pitchFamily="34" charset="0"/>
              </a:rPr>
              <a:t>Gill </a:t>
            </a:r>
            <a:r>
              <a:rPr lang="de-CH" dirty="0" err="1" smtClean="0">
                <a:latin typeface="Gill Sans MT" pitchFamily="34" charset="0"/>
              </a:rPr>
              <a:t>Sans</a:t>
            </a:r>
            <a:r>
              <a:rPr lang="de-CH" dirty="0" smtClean="0">
                <a:latin typeface="Gill Sans MT" pitchFamily="34" charset="0"/>
              </a:rPr>
              <a:t> MT</a:t>
            </a:r>
            <a:endParaRPr lang="de-CH" dirty="0">
              <a:latin typeface="Gill Sans M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Excel-Tabellen einfügen</a:t>
            </a:r>
            <a:endParaRPr lang="de-CH" dirty="0"/>
          </a:p>
        </p:txBody>
      </p:sp>
      <p:sp>
        <p:nvSpPr>
          <p:cNvPr id="13" name="Textfeld 12"/>
          <p:cNvSpPr txBox="1"/>
          <p:nvPr/>
        </p:nvSpPr>
        <p:spPr>
          <a:xfrm>
            <a:off x="611560" y="1196752"/>
            <a:ext cx="8280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Öffnen Sie die </a:t>
            </a:r>
            <a:r>
              <a:rPr lang="de-CH" dirty="0" err="1" smtClean="0"/>
              <a:t>Excelmappe</a:t>
            </a:r>
            <a:r>
              <a:rPr lang="de-CH" dirty="0" smtClean="0"/>
              <a:t> </a:t>
            </a:r>
            <a:r>
              <a:rPr lang="de-CH" b="1" dirty="0" smtClean="0"/>
              <a:t>202_LetzteTipps </a:t>
            </a:r>
            <a:r>
              <a:rPr lang="de-CH" dirty="0" smtClean="0"/>
              <a:t>und kopieren Sie den Bereich A1:D5 in die Zwischenablage. Über den Befehl </a:t>
            </a:r>
            <a:r>
              <a:rPr lang="de-CH" b="1" dirty="0" smtClean="0"/>
              <a:t>Inhalte einfügen … </a:t>
            </a:r>
            <a:r>
              <a:rPr lang="de-CH" dirty="0" smtClean="0"/>
              <a:t>in Powerpoint fügen Sie die Tabelle in verschiedenen Formen ein:</a:t>
            </a:r>
            <a:endParaRPr lang="de-CH" dirty="0"/>
          </a:p>
        </p:txBody>
      </p:sp>
      <p:sp>
        <p:nvSpPr>
          <p:cNvPr id="14" name="Textfeld 13"/>
          <p:cNvSpPr txBox="1"/>
          <p:nvPr/>
        </p:nvSpPr>
        <p:spPr>
          <a:xfrm>
            <a:off x="683568" y="2276872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Als </a:t>
            </a:r>
            <a:r>
              <a:rPr lang="de-CH" b="1" dirty="0" smtClean="0"/>
              <a:t>OLE-Objekt</a:t>
            </a: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>(Einfügen </a:t>
            </a:r>
            <a:r>
              <a:rPr lang="de-CH" dirty="0" smtClean="0">
                <a:sym typeface="Wingdings" pitchFamily="2" charset="2"/>
              </a:rPr>
              <a:t> Microsoft Office Excel-Arbeitsmappe-Objekt</a:t>
            </a:r>
            <a:endParaRPr lang="de-CH" dirty="0"/>
          </a:p>
        </p:txBody>
      </p:sp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5268416" y="2204864"/>
          <a:ext cx="3057525" cy="962025"/>
        </p:xfrm>
        <a:graphic>
          <a:graphicData uri="http://schemas.openxmlformats.org/presentationml/2006/ole">
            <p:oleObj spid="_x0000_s19458" name="Arbeitsblatt" r:id="rId3" imgW="3057480" imgH="962115" progId="Excel.Sheet.12">
              <p:embed/>
            </p:oleObj>
          </a:graphicData>
        </a:graphic>
      </p:graphicFrame>
      <p:sp>
        <p:nvSpPr>
          <p:cNvPr id="16" name="Textfeld 15"/>
          <p:cNvSpPr txBox="1"/>
          <p:nvPr/>
        </p:nvSpPr>
        <p:spPr>
          <a:xfrm>
            <a:off x="683568" y="3340925"/>
            <a:ext cx="3240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Als </a:t>
            </a:r>
            <a:r>
              <a:rPr lang="de-CH" b="1" dirty="0" smtClean="0"/>
              <a:t>dynamisches Objekt</a:t>
            </a: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>(Verknüpfung einfügen</a:t>
            </a:r>
            <a:br>
              <a:rPr lang="de-CH" dirty="0" smtClean="0"/>
            </a:br>
            <a:r>
              <a:rPr lang="de-CH" dirty="0" smtClean="0">
                <a:sym typeface="Wingdings" pitchFamily="2" charset="2"/>
              </a:rPr>
              <a:t> Microsoft Office Excel-Arbeitsmappe-Objekt)</a:t>
            </a:r>
            <a:endParaRPr lang="de-CH" dirty="0"/>
          </a:p>
        </p:txBody>
      </p:sp>
      <p:sp>
        <p:nvSpPr>
          <p:cNvPr id="20" name="Textfeld 19"/>
          <p:cNvSpPr txBox="1"/>
          <p:nvPr/>
        </p:nvSpPr>
        <p:spPr>
          <a:xfrm>
            <a:off x="683568" y="4681977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Als </a:t>
            </a:r>
            <a:r>
              <a:rPr lang="de-CH" b="1" dirty="0" smtClean="0"/>
              <a:t>Powerpoint-Tabelle</a:t>
            </a: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>(Einfügen </a:t>
            </a:r>
            <a:r>
              <a:rPr lang="de-CH" dirty="0" smtClean="0">
                <a:sym typeface="Wingdings" pitchFamily="2" charset="2"/>
              </a:rPr>
              <a:t> HTML-Format)</a:t>
            </a:r>
            <a:endParaRPr lang="de-CH" dirty="0"/>
          </a:p>
        </p:txBody>
      </p:sp>
      <p:graphicFrame>
        <p:nvGraphicFramePr>
          <p:cNvPr id="23" name="Tabelle 22"/>
          <p:cNvGraphicFramePr>
            <a:graphicFrameLocks noGrp="1"/>
          </p:cNvGraphicFramePr>
          <p:nvPr/>
        </p:nvGraphicFramePr>
        <p:xfrm>
          <a:off x="5268416" y="4467464"/>
          <a:ext cx="3048000" cy="952500"/>
        </p:xfrm>
        <a:graphic>
          <a:graphicData uri="http://schemas.openxmlformats.org/drawingml/2006/table">
            <a:tbl>
              <a:tblPr/>
              <a:tblGrid>
                <a:gridCol w="762000"/>
                <a:gridCol w="762000"/>
                <a:gridCol w="762000"/>
                <a:gridCol w="7620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de-CH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Januar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Februar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März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CH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Einkauf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2'171'000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2'324'000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2'348'000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CH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Verkauf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2'033'000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1'975'000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1'809'000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CH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Marketing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2'306'000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2'210'000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2'182'000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CH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Produktion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2'576'000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2'506'000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2'603'000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4" name="Textfeld 23"/>
          <p:cNvSpPr txBox="1"/>
          <p:nvPr/>
        </p:nvSpPr>
        <p:spPr>
          <a:xfrm>
            <a:off x="683568" y="5469031"/>
            <a:ext cx="3240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Als </a:t>
            </a:r>
            <a:r>
              <a:rPr lang="de-CH" b="1" dirty="0" smtClean="0"/>
              <a:t>Bild</a:t>
            </a: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>(Einfügen</a:t>
            </a:r>
            <a:br>
              <a:rPr lang="de-CH" dirty="0" smtClean="0"/>
            </a:br>
            <a:r>
              <a:rPr lang="de-CH" dirty="0" smtClean="0">
                <a:sym typeface="Wingdings" pitchFamily="2" charset="2"/>
              </a:rPr>
              <a:t> z. B. Bild (Erweiterte Metadatei)</a:t>
            </a:r>
            <a:endParaRPr lang="de-CH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68416" y="5589240"/>
            <a:ext cx="305752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5268416" y="3336164"/>
          <a:ext cx="3057525" cy="962025"/>
        </p:xfrm>
        <a:graphic>
          <a:graphicData uri="http://schemas.openxmlformats.org/presentationml/2006/ole">
            <p:oleObj spid="_x0000_s19460" name="Worksheet" r:id="rId5" imgW="3057480" imgH="962115" progId="Excel.Sheet.8">
              <p:link updateAutomatic="1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Layout wechseln</a:t>
            </a:r>
            <a:endParaRPr lang="de-CH" dirty="0"/>
          </a:p>
        </p:txBody>
      </p:sp>
      <p:pic>
        <p:nvPicPr>
          <p:cNvPr id="13" name="Inhaltsplatzhalter 12" descr="firstdaysummer09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62050" y="3339306"/>
            <a:ext cx="2628900" cy="1047750"/>
          </a:xfrm>
        </p:spPr>
      </p:pic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 smtClean="0"/>
              <a:t>Ändern Sie das Layout dieser Folie auf «Zwei Inhalte»</a:t>
            </a:r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Position der Grafik</a:t>
            </a:r>
            <a:endParaRPr lang="de-CH" dirty="0"/>
          </a:p>
        </p:txBody>
      </p:sp>
      <p:pic>
        <p:nvPicPr>
          <p:cNvPr id="5" name="Inhaltsplatzhalter 4" descr="olympics08_baseball.gif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lum bright="20000" contrast="-20000"/>
          </a:blip>
          <a:stretch>
            <a:fillRect/>
          </a:stretch>
        </p:blipFill>
        <p:spPr>
          <a:xfrm>
            <a:off x="360000" y="1440000"/>
            <a:ext cx="2628900" cy="1095375"/>
          </a:xfrm>
        </p:spPr>
      </p:pic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tabLst>
                <a:tab pos="2152650" algn="l"/>
              </a:tabLst>
            </a:pPr>
            <a:r>
              <a:rPr lang="de-CH" dirty="0" smtClean="0"/>
              <a:t>Stellen Sie die Grafik auf folgende Position ein:</a:t>
            </a:r>
            <a:br>
              <a:rPr lang="de-CH" dirty="0" smtClean="0"/>
            </a:b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>von oberer linker Ecke</a:t>
            </a:r>
            <a:br>
              <a:rPr lang="de-CH" dirty="0" smtClean="0"/>
            </a:br>
            <a:r>
              <a:rPr lang="de-CH" dirty="0" smtClean="0"/>
              <a:t>horizontal:	1 cm</a:t>
            </a:r>
            <a:br>
              <a:rPr lang="de-CH" dirty="0" smtClean="0"/>
            </a:br>
            <a:r>
              <a:rPr lang="de-CH" dirty="0" smtClean="0"/>
              <a:t>vertikal:	4 cm</a:t>
            </a:r>
            <a:br>
              <a:rPr lang="de-CH" dirty="0" smtClean="0"/>
            </a:br>
            <a:endParaRPr lang="de-CH" dirty="0" smtClean="0"/>
          </a:p>
          <a:p>
            <a:pPr>
              <a:tabLst>
                <a:tab pos="2152650" algn="l"/>
              </a:tabLst>
            </a:pPr>
            <a:r>
              <a:rPr lang="de-CH" dirty="0" smtClean="0"/>
              <a:t>Erhöhen Sie die Helligkeit der Grafik um 20 % und setzen Sie den Kontrast um 20 % tiefer</a:t>
            </a:r>
          </a:p>
          <a:p>
            <a:endParaRPr lang="de-CH" dirty="0"/>
          </a:p>
          <a:p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 rot="18855572">
            <a:off x="87507" y="3022691"/>
            <a:ext cx="40872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 smtClean="0">
                <a:solidFill>
                  <a:schemeClr val="accent2">
                    <a:lumMod val="75000"/>
                  </a:schemeClr>
                </a:solidFill>
              </a:rPr>
              <a:t>Jetzt ist die Füllung transparent</a:t>
            </a:r>
            <a:endParaRPr lang="de-CH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Tabellen in Powerpoint</a:t>
            </a:r>
            <a:endParaRPr lang="de-CH" dirty="0"/>
          </a:p>
        </p:txBody>
      </p:sp>
      <p:graphicFrame>
        <p:nvGraphicFramePr>
          <p:cNvPr id="9" name="Inhaltsplatzhalter 6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4039284" cy="3600055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1346428"/>
                <a:gridCol w="1346428"/>
                <a:gridCol w="1346428"/>
              </a:tblGrid>
              <a:tr h="596186">
                <a:tc>
                  <a:txBody>
                    <a:bodyPr/>
                    <a:lstStyle/>
                    <a:p>
                      <a:pPr algn="l" fontAlgn="b"/>
                      <a:r>
                        <a:rPr lang="de-CH" sz="2000" u="none" strike="noStrike" dirty="0" smtClean="0"/>
                        <a:t>Statistische</a:t>
                      </a:r>
                      <a:r>
                        <a:rPr lang="de-CH" sz="2000" u="none" strike="noStrike" baseline="0" dirty="0" smtClean="0"/>
                        <a:t> Zahlen</a:t>
                      </a:r>
                      <a:endParaRPr lang="de-CH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3456" marR="1345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2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3456" marR="1345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2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3456" marR="13456" marT="9525" marB="0" anchor="ctr">
                    <a:noFill/>
                  </a:tcPr>
                </a:tc>
              </a:tr>
              <a:tr h="596186">
                <a:tc>
                  <a:txBody>
                    <a:bodyPr/>
                    <a:lstStyle/>
                    <a:p>
                      <a:pPr algn="l" fontAlgn="b"/>
                      <a:endParaRPr lang="de-CH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3456" marR="1345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2000" u="none" strike="noStrike" dirty="0"/>
                        <a:t>Januar</a:t>
                      </a:r>
                      <a:endParaRPr lang="de-CH" sz="2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3456" marR="1345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2000" u="none" strike="noStrike"/>
                        <a:t>Februar</a:t>
                      </a:r>
                      <a:endParaRPr lang="de-CH" sz="2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3456" marR="13456" marT="9525" marB="0" anchor="ctr">
                    <a:noFill/>
                  </a:tcPr>
                </a:tc>
              </a:tr>
              <a:tr h="596186">
                <a:tc>
                  <a:txBody>
                    <a:bodyPr/>
                    <a:lstStyle/>
                    <a:p>
                      <a:pPr algn="l" fontAlgn="b"/>
                      <a:r>
                        <a:rPr lang="de-CH" sz="2000" u="none" strike="noStrike"/>
                        <a:t>Einkauf</a:t>
                      </a:r>
                      <a:endParaRPr lang="de-CH" sz="2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3456" marR="1345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u="none" strike="noStrike" dirty="0"/>
                        <a:t>2'171'000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3456" marR="1345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u="none" strike="noStrike"/>
                        <a:t>2'324'000</a:t>
                      </a:r>
                      <a:endParaRPr lang="de-CH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3456" marR="13456" marT="9525" marB="0" anchor="ctr">
                    <a:noFill/>
                  </a:tcPr>
                </a:tc>
              </a:tr>
              <a:tr h="596186">
                <a:tc>
                  <a:txBody>
                    <a:bodyPr/>
                    <a:lstStyle/>
                    <a:p>
                      <a:pPr algn="l" fontAlgn="b"/>
                      <a:r>
                        <a:rPr lang="de-CH" sz="2000" u="none" strike="noStrike"/>
                        <a:t>Verkauf</a:t>
                      </a:r>
                      <a:endParaRPr lang="de-CH" sz="2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3456" marR="1345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u="none" strike="noStrike" dirty="0"/>
                        <a:t>2'033'000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3456" marR="1345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u="none" strike="noStrike"/>
                        <a:t>1'975'000</a:t>
                      </a:r>
                      <a:endParaRPr lang="de-CH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3456" marR="13456" marT="9525" marB="0" anchor="ctr">
                    <a:noFill/>
                  </a:tcPr>
                </a:tc>
              </a:tr>
              <a:tr h="596186">
                <a:tc>
                  <a:txBody>
                    <a:bodyPr/>
                    <a:lstStyle/>
                    <a:p>
                      <a:pPr algn="l" fontAlgn="b"/>
                      <a:r>
                        <a:rPr lang="de-CH" sz="2000" u="none" strike="noStrike"/>
                        <a:t>Marketing</a:t>
                      </a:r>
                      <a:endParaRPr lang="de-CH" sz="2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3456" marR="1345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u="none" strike="noStrike" dirty="0"/>
                        <a:t>2'306'000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3456" marR="1345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u="none" strike="noStrike" dirty="0"/>
                        <a:t>2'210'000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3456" marR="13456" marT="9525" marB="0" anchor="ctr">
                    <a:noFill/>
                  </a:tcPr>
                </a:tc>
              </a:tr>
              <a:tr h="596186">
                <a:tc>
                  <a:txBody>
                    <a:bodyPr/>
                    <a:lstStyle/>
                    <a:p>
                      <a:pPr algn="l" fontAlgn="b"/>
                      <a:r>
                        <a:rPr lang="de-CH" sz="2000" u="none" strike="noStrike"/>
                        <a:t>Produktion</a:t>
                      </a:r>
                      <a:endParaRPr lang="de-CH" sz="2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3456" marR="1345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u="none" strike="noStrike"/>
                        <a:t>2'576'000</a:t>
                      </a:r>
                      <a:endParaRPr lang="de-CH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3456" marR="1345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u="none" strike="noStrike" dirty="0"/>
                        <a:t>2'506'000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3456" marR="13456" marT="9525" marB="0" anchor="ctr">
                    <a:noFill/>
                  </a:tcPr>
                </a:tc>
              </a:tr>
            </a:tbl>
          </a:graphicData>
        </a:graphic>
      </p:graphicFrame>
      <p:sp>
        <p:nvSpPr>
          <p:cNvPr id="11" name="Inhaltsplatzhalter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e-CH" dirty="0" smtClean="0"/>
              <a:t>Verbinden Sie die obersten drei Zeilen zu einer einzigen, so dass der Titel über alle drei Spalten verteilt steht</a:t>
            </a:r>
          </a:p>
          <a:p>
            <a:pPr marL="514350" indent="-514350">
              <a:buFont typeface="+mj-lt"/>
              <a:buAutoNum type="arabicPeriod"/>
            </a:pPr>
            <a:r>
              <a:rPr lang="de-CH" dirty="0" smtClean="0"/>
              <a:t>Ändern Sie die bläuliche Füllung der Tabelle auf transparent (durchsichtig) </a:t>
            </a:r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Grafiken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 smtClean="0"/>
              <a:t>Was für eine Sportart ist in dem rechtsstehenden Bild zu sehen?</a:t>
            </a:r>
            <a:br>
              <a:rPr lang="de-CH" dirty="0" smtClean="0"/>
            </a:b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>Antwort: Radfahren</a:t>
            </a:r>
            <a:endParaRPr lang="de-CH" dirty="0"/>
          </a:p>
        </p:txBody>
      </p:sp>
      <p:pic>
        <p:nvPicPr>
          <p:cNvPr id="7" name="Inhaltsplatzhalter 6" descr="olympics08_cycling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14937" y="3291681"/>
            <a:ext cx="2905125" cy="114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Wie lautet die richtige Reihenfolge der einzelnen Arbeitsschritte?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de-CH" dirty="0"/>
              <a:t>Vortrag proben</a:t>
            </a:r>
          </a:p>
          <a:p>
            <a:pPr marL="514350" indent="-514350">
              <a:buFont typeface="+mj-lt"/>
              <a:buAutoNum type="arabicPeriod"/>
            </a:pPr>
            <a:r>
              <a:rPr lang="de-CH" dirty="0" smtClean="0"/>
              <a:t>Gliederung</a:t>
            </a:r>
            <a:endParaRPr lang="de-CH" dirty="0"/>
          </a:p>
          <a:p>
            <a:pPr marL="514350" indent="-514350">
              <a:buFont typeface="+mj-lt"/>
              <a:buAutoNum type="arabicPeriod"/>
            </a:pPr>
            <a:r>
              <a:rPr lang="de-CH" dirty="0" smtClean="0"/>
              <a:t>Themenfindung/ Themeneingrenzung</a:t>
            </a:r>
            <a:endParaRPr lang="de-CH" dirty="0"/>
          </a:p>
          <a:p>
            <a:pPr marL="514350" indent="-514350">
              <a:buFont typeface="+mj-lt"/>
              <a:buAutoNum type="arabicPeriod"/>
            </a:pPr>
            <a:r>
              <a:rPr lang="de-CH" dirty="0" smtClean="0"/>
              <a:t>Auswertung </a:t>
            </a:r>
            <a:r>
              <a:rPr lang="de-CH" dirty="0"/>
              <a:t>der Präsentation</a:t>
            </a:r>
          </a:p>
          <a:p>
            <a:pPr marL="514350" indent="-514350">
              <a:buFont typeface="+mj-lt"/>
              <a:buAutoNum type="arabicPeriod"/>
            </a:pPr>
            <a:r>
              <a:rPr lang="de-CH" dirty="0" smtClean="0"/>
              <a:t>Präsentation </a:t>
            </a:r>
            <a:r>
              <a:rPr lang="de-CH" dirty="0"/>
              <a:t>ausarbeiten</a:t>
            </a:r>
          </a:p>
          <a:p>
            <a:pPr marL="514350" indent="-514350">
              <a:buFont typeface="+mj-lt"/>
              <a:buAutoNum type="arabicPeriod"/>
            </a:pPr>
            <a:r>
              <a:rPr lang="de-CH" dirty="0" smtClean="0"/>
              <a:t>Handzettel </a:t>
            </a:r>
            <a:r>
              <a:rPr lang="de-CH" dirty="0"/>
              <a:t>erstellen</a:t>
            </a:r>
          </a:p>
          <a:p>
            <a:pPr marL="514350" indent="-514350">
              <a:buFont typeface="+mj-lt"/>
              <a:buAutoNum type="arabicPeriod"/>
            </a:pPr>
            <a:r>
              <a:rPr lang="de-CH" dirty="0" smtClean="0"/>
              <a:t>Informationsbeschaffung</a:t>
            </a:r>
            <a:endParaRPr lang="de-CH" dirty="0"/>
          </a:p>
          <a:p>
            <a:pPr marL="514350" indent="-514350">
              <a:buFont typeface="+mj-lt"/>
              <a:buAutoNum type="arabicPeriod"/>
            </a:pP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CH" dirty="0" smtClean="0"/>
              <a:t>Ordnen Sie die einzelnen Arbeitsschritte im rechten Fenster</a:t>
            </a:r>
            <a:endParaRPr lang="de-CH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Animationen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Fragen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de-CH" dirty="0" smtClean="0"/>
              <a:t>Wie viele Folien weisen einen Animationsübergang auf?</a:t>
            </a:r>
          </a:p>
          <a:p>
            <a:pPr marL="514350" indent="-514350">
              <a:buFont typeface="+mj-lt"/>
              <a:buAutoNum type="arabicPeriod"/>
            </a:pPr>
            <a:r>
              <a:rPr lang="de-CH" dirty="0" smtClean="0"/>
              <a:t>Welche Animation hat das Textelement auf Folie 6?</a:t>
            </a:r>
          </a:p>
          <a:p>
            <a:pPr marL="514350" indent="-514350">
              <a:buFont typeface="+mj-lt"/>
              <a:buAutoNum type="arabicPeriod"/>
            </a:pPr>
            <a:r>
              <a:rPr lang="de-CH" dirty="0" smtClean="0"/>
              <a:t>Wie viele Folien enthalten mind. eine Elementanimation?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 smtClean="0"/>
              <a:t>Antworten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de-CH" dirty="0" smtClean="0"/>
              <a:t>4 Folien</a:t>
            </a:r>
          </a:p>
          <a:p>
            <a:pPr marL="514350" indent="-514350">
              <a:buFont typeface="+mj-lt"/>
              <a:buAutoNum type="arabicPeriod"/>
            </a:pPr>
            <a:r>
              <a:rPr lang="de-CH" dirty="0" smtClean="0"/>
              <a:t>Keil</a:t>
            </a:r>
          </a:p>
          <a:p>
            <a:pPr marL="514350" indent="-514350">
              <a:buFont typeface="+mj-lt"/>
              <a:buAutoNum type="arabicPeriod"/>
            </a:pPr>
            <a:r>
              <a:rPr lang="de-CH" dirty="0" smtClean="0"/>
              <a:t>3 Folien</a:t>
            </a:r>
          </a:p>
          <a:p>
            <a:pPr marL="514350" indent="-514350">
              <a:buFont typeface="+mj-lt"/>
              <a:buAutoNum type="arabicPeriod"/>
            </a:pPr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Links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CH" dirty="0" smtClean="0"/>
              <a:t>Was bewirken die folgenden Links?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CH" dirty="0" smtClean="0">
                <a:hlinkClick r:id="rId2" action="ppaction://hlinksldjump"/>
              </a:rPr>
              <a:t>Blättern</a:t>
            </a:r>
            <a:endParaRPr lang="de-CH" dirty="0" smtClean="0"/>
          </a:p>
          <a:p>
            <a:pPr marL="457200" indent="-457200">
              <a:buFont typeface="+mj-lt"/>
              <a:buAutoNum type="arabicPeriod"/>
            </a:pPr>
            <a:r>
              <a:rPr lang="de-CH" dirty="0" smtClean="0">
                <a:hlinkClick r:id="rId3"/>
              </a:rPr>
              <a:t>Öffnen</a:t>
            </a:r>
            <a:endParaRPr lang="de-CH" dirty="0" smtClean="0"/>
          </a:p>
          <a:p>
            <a:pPr marL="457200" indent="-457200">
              <a:buFont typeface="+mj-lt"/>
              <a:buAutoNum type="arabicPeriod"/>
            </a:pPr>
            <a:r>
              <a:rPr lang="de-CH" dirty="0" smtClean="0">
                <a:hlinkClick r:id="rId4"/>
              </a:rPr>
              <a:t>Öffnen2</a:t>
            </a:r>
            <a:endParaRPr lang="de-CH" dirty="0" smtClean="0"/>
          </a:p>
          <a:p>
            <a:pPr marL="457200" indent="-457200">
              <a:buFont typeface="+mj-lt"/>
              <a:buAutoNum type="arabicPeriod"/>
            </a:pPr>
            <a:r>
              <a:rPr lang="de-CH" dirty="0" smtClean="0"/>
              <a:t>die Schaltfläche</a:t>
            </a:r>
          </a:p>
          <a:p>
            <a:pPr marL="457200" indent="-457200">
              <a:buFont typeface="+mj-lt"/>
              <a:buAutoNum type="arabicPeriod"/>
            </a:pPr>
            <a:endParaRPr lang="de-CH" dirty="0" smtClean="0"/>
          </a:p>
          <a:p>
            <a:pPr marL="457200" indent="-457200">
              <a:buFont typeface="+mj-lt"/>
              <a:buAutoNum type="arabicPeriod"/>
            </a:pPr>
            <a:endParaRPr lang="de-CH" dirty="0" smtClean="0"/>
          </a:p>
          <a:p>
            <a:pPr marL="457200" indent="-457200">
              <a:buFont typeface="+mj-lt"/>
              <a:buAutoNum type="arabicPeriod"/>
            </a:pP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 smtClean="0"/>
              <a:t>Antworten</a:t>
            </a:r>
            <a:endParaRPr lang="de-CH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CH" dirty="0" smtClean="0"/>
              <a:t>Springt zu Folie 2</a:t>
            </a:r>
          </a:p>
          <a:p>
            <a:pPr marL="457200" indent="-457200">
              <a:buFont typeface="+mj-lt"/>
              <a:buAutoNum type="arabicPeriod"/>
            </a:pPr>
            <a:r>
              <a:rPr lang="de-CH" dirty="0" smtClean="0"/>
              <a:t>Erstellt eine E-Mail an </a:t>
            </a:r>
            <a:r>
              <a:rPr lang="de-CH" dirty="0" smtClean="0">
                <a:hlinkClick r:id="rId5"/>
              </a:rPr>
              <a:t>juerg.lippuner@bzsl.ch</a:t>
            </a:r>
            <a:r>
              <a:rPr lang="de-CH" dirty="0" smtClean="0"/>
              <a:t> zur Anmeldung an einen Powerpoint-Kurs</a:t>
            </a:r>
          </a:p>
          <a:p>
            <a:pPr marL="457200" indent="-457200">
              <a:buFont typeface="+mj-lt"/>
              <a:buAutoNum type="arabicPeriod"/>
            </a:pPr>
            <a:r>
              <a:rPr lang="de-CH" dirty="0" smtClean="0"/>
              <a:t>Öffnet die Website </a:t>
            </a:r>
            <a:r>
              <a:rPr lang="de-CH" dirty="0" smtClean="0">
                <a:hlinkClick r:id="rId4"/>
              </a:rPr>
              <a:t>http://kbw.bzsl.ch</a:t>
            </a:r>
            <a:r>
              <a:rPr lang="de-CH" dirty="0" smtClean="0"/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de-CH" dirty="0" smtClean="0"/>
              <a:t>Zuletzt angesehene Folie</a:t>
            </a:r>
            <a:endParaRPr lang="de-CH" dirty="0"/>
          </a:p>
        </p:txBody>
      </p:sp>
      <p:sp>
        <p:nvSpPr>
          <p:cNvPr id="7" name="Interaktive Schaltfläche: Nächste(r) oder Weiter 6">
            <a:hlinkClick r:id="" action="ppaction://hlinkshowjump?jump=lastslideviewed" highlightClick="1"/>
          </p:cNvPr>
          <p:cNvSpPr/>
          <p:nvPr/>
        </p:nvSpPr>
        <p:spPr>
          <a:xfrm>
            <a:off x="3059832" y="3429000"/>
            <a:ext cx="648072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Sound einfügen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Fügen Sie </a:t>
            </a:r>
            <a:r>
              <a:rPr lang="de-CH" dirty="0" smtClean="0"/>
              <a:t>auf dieser Folie die </a:t>
            </a:r>
            <a:r>
              <a:rPr lang="de-CH" dirty="0" smtClean="0"/>
              <a:t>Sounddatei </a:t>
            </a:r>
            <a:r>
              <a:rPr lang="de-CH" b="1" dirty="0" smtClean="0"/>
              <a:t>202_LetzteTipps.mp3 </a:t>
            </a:r>
            <a:r>
              <a:rPr lang="de-CH" dirty="0" smtClean="0"/>
              <a:t>mit folgenden Bedingungen ein:</a:t>
            </a:r>
          </a:p>
          <a:p>
            <a:pPr lvl="1"/>
            <a:r>
              <a:rPr lang="de-CH" dirty="0" smtClean="0"/>
              <a:t>Das Symbol darf während der Präsentation nicht sichtbar sein</a:t>
            </a:r>
          </a:p>
          <a:p>
            <a:pPr lvl="1"/>
            <a:r>
              <a:rPr lang="de-CH" dirty="0" smtClean="0"/>
              <a:t>Der Sound soll automatisch beim Anzeigen der Folie starten</a:t>
            </a:r>
          </a:p>
          <a:p>
            <a:pPr lvl="1"/>
            <a:r>
              <a:rPr lang="de-CH" dirty="0" smtClean="0"/>
              <a:t>Der Sound soll über 2 Folien ablaufen</a:t>
            </a:r>
            <a:endParaRPr lang="de-CH" dirty="0"/>
          </a:p>
        </p:txBody>
      </p:sp>
      <p:pic>
        <p:nvPicPr>
          <p:cNvPr id="4" name="202_LetzteTipp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572000" y="60212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Leere Folie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Um Sound-Datei auszuprobieren</a:t>
            </a:r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Gestaltungsregeln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Fragen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e-CH" dirty="0" smtClean="0"/>
              <a:t>Wie gross sollte die Schrift mindestens sein?</a:t>
            </a:r>
          </a:p>
          <a:p>
            <a:pPr marL="514350" indent="-514350">
              <a:buFont typeface="+mj-lt"/>
              <a:buAutoNum type="arabicPeriod"/>
            </a:pPr>
            <a:r>
              <a:rPr lang="de-CH" dirty="0" smtClean="0"/>
              <a:t>Wie viele Zeilen/Wörter sollten maximal auf einer Folie stehen?</a:t>
            </a:r>
          </a:p>
          <a:p>
            <a:pPr marL="514350" indent="-514350">
              <a:buFont typeface="+mj-lt"/>
              <a:buAutoNum type="arabicPeriod"/>
            </a:pPr>
            <a:r>
              <a:rPr lang="de-CH" dirty="0" smtClean="0"/>
              <a:t>Was für eine Schrifttyp sollten Sie für Folien verwenden?</a:t>
            </a:r>
          </a:p>
          <a:p>
            <a:pPr marL="514350" indent="-514350">
              <a:buFont typeface="+mj-lt"/>
              <a:buAutoNum type="arabicPeriod"/>
            </a:pP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 smtClean="0"/>
              <a:t>Antworten</a:t>
            </a:r>
            <a:endParaRPr lang="de-CH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de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Excel-Tabellen einfügen</a:t>
            </a:r>
            <a:endParaRPr lang="de-CH" dirty="0"/>
          </a:p>
        </p:txBody>
      </p:sp>
      <p:sp>
        <p:nvSpPr>
          <p:cNvPr id="13" name="Textfeld 12"/>
          <p:cNvSpPr txBox="1"/>
          <p:nvPr/>
        </p:nvSpPr>
        <p:spPr>
          <a:xfrm>
            <a:off x="611560" y="1196752"/>
            <a:ext cx="8280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Öffnen Sie die </a:t>
            </a:r>
            <a:r>
              <a:rPr lang="de-CH" dirty="0" err="1" smtClean="0"/>
              <a:t>Excelmappe</a:t>
            </a:r>
            <a:r>
              <a:rPr lang="de-CH" dirty="0" smtClean="0"/>
              <a:t> </a:t>
            </a:r>
            <a:r>
              <a:rPr lang="de-CH" b="1" dirty="0" smtClean="0"/>
              <a:t>202_LetzteTipps </a:t>
            </a:r>
            <a:r>
              <a:rPr lang="de-CH" dirty="0" smtClean="0"/>
              <a:t>und kopieren Sie den Bereich A1:D5 in die Zwischenablage. Über den Befehl </a:t>
            </a:r>
            <a:r>
              <a:rPr lang="de-CH" b="1" dirty="0" smtClean="0"/>
              <a:t>Inhalte einfügen … </a:t>
            </a:r>
            <a:r>
              <a:rPr lang="de-CH" dirty="0" smtClean="0"/>
              <a:t>in Powerpoint fügen Sie die Tabelle in verschiedenen Formen ein:</a:t>
            </a:r>
            <a:endParaRPr lang="de-CH" dirty="0"/>
          </a:p>
        </p:txBody>
      </p:sp>
      <p:sp>
        <p:nvSpPr>
          <p:cNvPr id="14" name="Textfeld 13"/>
          <p:cNvSpPr txBox="1"/>
          <p:nvPr/>
        </p:nvSpPr>
        <p:spPr>
          <a:xfrm>
            <a:off x="683568" y="2276872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Als </a:t>
            </a:r>
            <a:r>
              <a:rPr lang="de-CH" b="1" dirty="0" smtClean="0"/>
              <a:t>OLE-Objekt</a:t>
            </a: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>(Einfügen </a:t>
            </a:r>
            <a:r>
              <a:rPr lang="de-CH" dirty="0" smtClean="0">
                <a:sym typeface="Wingdings" pitchFamily="2" charset="2"/>
              </a:rPr>
              <a:t> Microsoft Office Excel-Arbeitsmappe-Objekt</a:t>
            </a:r>
            <a:endParaRPr lang="de-CH" dirty="0"/>
          </a:p>
        </p:txBody>
      </p:sp>
      <p:sp>
        <p:nvSpPr>
          <p:cNvPr id="16" name="Textfeld 15"/>
          <p:cNvSpPr txBox="1"/>
          <p:nvPr/>
        </p:nvSpPr>
        <p:spPr>
          <a:xfrm>
            <a:off x="683568" y="3340925"/>
            <a:ext cx="3240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Als </a:t>
            </a:r>
            <a:r>
              <a:rPr lang="de-CH" b="1" dirty="0" smtClean="0"/>
              <a:t>dynamisches Objekt</a:t>
            </a: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>(Verknüpfung einfügen</a:t>
            </a:r>
            <a:br>
              <a:rPr lang="de-CH" dirty="0" smtClean="0"/>
            </a:br>
            <a:r>
              <a:rPr lang="de-CH" dirty="0" smtClean="0">
                <a:sym typeface="Wingdings" pitchFamily="2" charset="2"/>
              </a:rPr>
              <a:t> Microsoft Office Excel-Arbeitsmappe-Objekt)</a:t>
            </a:r>
            <a:endParaRPr lang="de-CH" dirty="0"/>
          </a:p>
        </p:txBody>
      </p:sp>
      <p:sp>
        <p:nvSpPr>
          <p:cNvPr id="20" name="Textfeld 19"/>
          <p:cNvSpPr txBox="1"/>
          <p:nvPr/>
        </p:nvSpPr>
        <p:spPr>
          <a:xfrm>
            <a:off x="683568" y="4681977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Als </a:t>
            </a:r>
            <a:r>
              <a:rPr lang="de-CH" b="1" dirty="0" smtClean="0"/>
              <a:t>Powerpoint-Tabelle</a:t>
            </a: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>(Einfügen </a:t>
            </a:r>
            <a:r>
              <a:rPr lang="de-CH" dirty="0" smtClean="0">
                <a:sym typeface="Wingdings" pitchFamily="2" charset="2"/>
              </a:rPr>
              <a:t> HTML-Format)</a:t>
            </a:r>
            <a:endParaRPr lang="de-CH" dirty="0"/>
          </a:p>
        </p:txBody>
      </p:sp>
      <p:sp>
        <p:nvSpPr>
          <p:cNvPr id="24" name="Textfeld 23"/>
          <p:cNvSpPr txBox="1"/>
          <p:nvPr/>
        </p:nvSpPr>
        <p:spPr>
          <a:xfrm>
            <a:off x="683568" y="5469031"/>
            <a:ext cx="3240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Als </a:t>
            </a:r>
            <a:r>
              <a:rPr lang="de-CH" b="1" dirty="0" smtClean="0"/>
              <a:t>Bild</a:t>
            </a: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>(Einfügen</a:t>
            </a:r>
            <a:br>
              <a:rPr lang="de-CH" dirty="0" smtClean="0"/>
            </a:br>
            <a:r>
              <a:rPr lang="de-CH" dirty="0" smtClean="0">
                <a:sym typeface="Wingdings" pitchFamily="2" charset="2"/>
              </a:rPr>
              <a:t> z. B. Bild (Erweiterte Metadatei)</a:t>
            </a:r>
            <a:endParaRPr lang="de-CH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Layout wechseln</a:t>
            </a:r>
            <a:endParaRPr lang="de-CH" dirty="0"/>
          </a:p>
        </p:txBody>
      </p:sp>
      <p:pic>
        <p:nvPicPr>
          <p:cNvPr id="13" name="Inhaltsplatzhalter 12" descr="firstdaysummer09.gif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3430" r="23430"/>
          <a:stretch>
            <a:fillRect/>
          </a:stretch>
        </p:blipFill>
        <p:spPr/>
      </p:pic>
      <p:sp>
        <p:nvSpPr>
          <p:cNvPr id="4" name="Inhaltsplatzhalt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CH" dirty="0" smtClean="0"/>
              <a:t>Ändern Sie das Layout dieser Folie auf «Zwei Inhalte»</a:t>
            </a:r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Position der Grafik</a:t>
            </a:r>
            <a:endParaRPr lang="de-CH" dirty="0"/>
          </a:p>
        </p:txBody>
      </p:sp>
      <p:pic>
        <p:nvPicPr>
          <p:cNvPr id="5" name="Inhaltsplatzhalter 4" descr="olympics08_baseball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62050" y="3315494"/>
            <a:ext cx="2628900" cy="1095375"/>
          </a:xfrm>
        </p:spPr>
      </p:pic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tabLst>
                <a:tab pos="2152650" algn="l"/>
              </a:tabLst>
            </a:pPr>
            <a:r>
              <a:rPr lang="de-CH" dirty="0" smtClean="0"/>
              <a:t>Stellen Sie die Grafik auf folgende Position ein:</a:t>
            </a:r>
            <a:br>
              <a:rPr lang="de-CH" dirty="0" smtClean="0"/>
            </a:b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>von oberer linker Ecke</a:t>
            </a:r>
            <a:br>
              <a:rPr lang="de-CH" dirty="0" smtClean="0"/>
            </a:br>
            <a:r>
              <a:rPr lang="de-CH" dirty="0" smtClean="0"/>
              <a:t>horizontal:	1 cm</a:t>
            </a:r>
            <a:br>
              <a:rPr lang="de-CH" dirty="0" smtClean="0"/>
            </a:br>
            <a:r>
              <a:rPr lang="de-CH" dirty="0" smtClean="0"/>
              <a:t>vertikal:	4 cm</a:t>
            </a:r>
            <a:br>
              <a:rPr lang="de-CH" dirty="0" smtClean="0"/>
            </a:br>
            <a:endParaRPr lang="de-CH" dirty="0" smtClean="0"/>
          </a:p>
          <a:p>
            <a:pPr>
              <a:tabLst>
                <a:tab pos="2152650" algn="l"/>
              </a:tabLst>
            </a:pPr>
            <a:r>
              <a:rPr lang="de-CH" dirty="0" smtClean="0"/>
              <a:t>Erhöhen Sie die Helligkeit der Grafik um 20 % und setzen Sie den Kontrast um 20 % tiefer</a:t>
            </a:r>
          </a:p>
          <a:p>
            <a:endParaRPr lang="de-CH" dirty="0"/>
          </a:p>
          <a:p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feld 11"/>
          <p:cNvSpPr txBox="1"/>
          <p:nvPr/>
        </p:nvSpPr>
        <p:spPr>
          <a:xfrm rot="18855572">
            <a:off x="87507" y="3022691"/>
            <a:ext cx="40872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 smtClean="0">
                <a:solidFill>
                  <a:schemeClr val="accent2">
                    <a:lumMod val="75000"/>
                  </a:schemeClr>
                </a:solidFill>
              </a:rPr>
              <a:t>Jetzt ist die Füllung transparent</a:t>
            </a:r>
            <a:endParaRPr lang="de-CH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Tabellen in Powerpoint</a:t>
            </a:r>
            <a:endParaRPr lang="de-CH" dirty="0"/>
          </a:p>
        </p:txBody>
      </p:sp>
      <p:graphicFrame>
        <p:nvGraphicFramePr>
          <p:cNvPr id="9" name="Inhaltsplatzhalter 6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4039284" cy="3600055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1346428"/>
                <a:gridCol w="1346428"/>
                <a:gridCol w="1346428"/>
              </a:tblGrid>
              <a:tr h="596186">
                <a:tc>
                  <a:txBody>
                    <a:bodyPr/>
                    <a:lstStyle/>
                    <a:p>
                      <a:pPr algn="l" fontAlgn="b"/>
                      <a:r>
                        <a:rPr lang="de-CH" sz="2000" u="none" strike="noStrike" dirty="0" smtClean="0"/>
                        <a:t>Statistische</a:t>
                      </a:r>
                      <a:r>
                        <a:rPr lang="de-CH" sz="2000" u="none" strike="noStrike" baseline="0" dirty="0" smtClean="0"/>
                        <a:t> Zahlen</a:t>
                      </a:r>
                      <a:endParaRPr lang="de-CH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3456" marR="13456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de-CH" sz="2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3456" marR="13456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de-CH" sz="2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3456" marR="13456" marT="9525" marB="0" anchor="ctr"/>
                </a:tc>
              </a:tr>
              <a:tr h="596186">
                <a:tc>
                  <a:txBody>
                    <a:bodyPr/>
                    <a:lstStyle/>
                    <a:p>
                      <a:pPr algn="l" fontAlgn="b"/>
                      <a:endParaRPr lang="de-CH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3456" marR="13456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2000" u="none" strike="noStrike"/>
                        <a:t>Januar</a:t>
                      </a:r>
                      <a:endParaRPr lang="de-CH" sz="2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3456" marR="13456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2000" u="none" strike="noStrike"/>
                        <a:t>Februar</a:t>
                      </a:r>
                      <a:endParaRPr lang="de-CH" sz="2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3456" marR="13456" marT="9525" marB="0" anchor="ctr"/>
                </a:tc>
              </a:tr>
              <a:tr h="596186">
                <a:tc>
                  <a:txBody>
                    <a:bodyPr/>
                    <a:lstStyle/>
                    <a:p>
                      <a:pPr algn="l" fontAlgn="b"/>
                      <a:r>
                        <a:rPr lang="de-CH" sz="2000" u="none" strike="noStrike"/>
                        <a:t>Einkauf</a:t>
                      </a:r>
                      <a:endParaRPr lang="de-CH" sz="2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3456" marR="13456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u="none" strike="noStrike" dirty="0"/>
                        <a:t>2'171'000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3456" marR="13456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u="none" strike="noStrike"/>
                        <a:t>2'324'000</a:t>
                      </a:r>
                      <a:endParaRPr lang="de-CH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3456" marR="13456" marT="9525" marB="0" anchor="ctr"/>
                </a:tc>
              </a:tr>
              <a:tr h="596186">
                <a:tc>
                  <a:txBody>
                    <a:bodyPr/>
                    <a:lstStyle/>
                    <a:p>
                      <a:pPr algn="l" fontAlgn="b"/>
                      <a:r>
                        <a:rPr lang="de-CH" sz="2000" u="none" strike="noStrike"/>
                        <a:t>Verkauf</a:t>
                      </a:r>
                      <a:endParaRPr lang="de-CH" sz="2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3456" marR="13456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u="none" strike="noStrike" dirty="0"/>
                        <a:t>2'033'000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3456" marR="13456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u="none" strike="noStrike"/>
                        <a:t>1'975'000</a:t>
                      </a:r>
                      <a:endParaRPr lang="de-CH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3456" marR="13456" marT="9525" marB="0" anchor="ctr"/>
                </a:tc>
              </a:tr>
              <a:tr h="596186">
                <a:tc>
                  <a:txBody>
                    <a:bodyPr/>
                    <a:lstStyle/>
                    <a:p>
                      <a:pPr algn="l" fontAlgn="b"/>
                      <a:r>
                        <a:rPr lang="de-CH" sz="2000" u="none" strike="noStrike"/>
                        <a:t>Marketing</a:t>
                      </a:r>
                      <a:endParaRPr lang="de-CH" sz="2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3456" marR="13456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u="none" strike="noStrike" dirty="0"/>
                        <a:t>2'306'000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3456" marR="13456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u="none" strike="noStrike" dirty="0"/>
                        <a:t>2'210'000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3456" marR="13456" marT="9525" marB="0" anchor="ctr"/>
                </a:tc>
              </a:tr>
              <a:tr h="596186">
                <a:tc>
                  <a:txBody>
                    <a:bodyPr/>
                    <a:lstStyle/>
                    <a:p>
                      <a:pPr algn="l" fontAlgn="b"/>
                      <a:r>
                        <a:rPr lang="de-CH" sz="2000" u="none" strike="noStrike"/>
                        <a:t>Produktion</a:t>
                      </a:r>
                      <a:endParaRPr lang="de-CH" sz="2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3456" marR="13456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u="none" strike="noStrike"/>
                        <a:t>2'576'000</a:t>
                      </a:r>
                      <a:endParaRPr lang="de-CH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3456" marR="13456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u="none" strike="noStrike" dirty="0"/>
                        <a:t>2'506'000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3456" marR="13456" marT="9525" marB="0" anchor="ctr"/>
                </a:tc>
              </a:tr>
            </a:tbl>
          </a:graphicData>
        </a:graphic>
      </p:graphicFrame>
      <p:sp>
        <p:nvSpPr>
          <p:cNvPr id="11" name="Inhaltsplatzhalter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e-CH" dirty="0" smtClean="0"/>
              <a:t>Verbinden Sie die obersten drei Zeilen zu einer einzigen, so dass der Titel über alle drei Spalten verteilt steht</a:t>
            </a:r>
          </a:p>
          <a:p>
            <a:pPr marL="514350" indent="-514350">
              <a:buFont typeface="+mj-lt"/>
              <a:buAutoNum type="arabicPeriod"/>
            </a:pPr>
            <a:r>
              <a:rPr lang="de-CH" dirty="0" smtClean="0"/>
              <a:t>Ändern Sie die bläuliche Füllung der Tabelle auf transparent (durchsichtig) </a:t>
            </a:r>
            <a:endParaRPr lang="de-CH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Grafiken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 smtClean="0"/>
              <a:t>Was für eine Sportart ist in dem rechtsstehenden Bild zu sehen?</a:t>
            </a:r>
            <a:br>
              <a:rPr lang="de-CH" dirty="0" smtClean="0"/>
            </a:b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>Antwort: </a:t>
            </a:r>
            <a:endParaRPr lang="de-CH" dirty="0"/>
          </a:p>
        </p:txBody>
      </p:sp>
      <p:pic>
        <p:nvPicPr>
          <p:cNvPr id="7" name="Inhaltsplatzhalter 6" descr="olympics08_cycling.gif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lum bright="89000" contrast="-100000"/>
          </a:blip>
          <a:stretch>
            <a:fillRect/>
          </a:stretch>
        </p:blipFill>
        <p:spPr>
          <a:xfrm>
            <a:off x="5214937" y="3291681"/>
            <a:ext cx="2905125" cy="114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Animationen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Fragen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de-CH" dirty="0" smtClean="0"/>
              <a:t>Wie viele Folien weisen einen Animationsübergang auf?</a:t>
            </a:r>
          </a:p>
          <a:p>
            <a:pPr marL="514350" indent="-514350">
              <a:buFont typeface="+mj-lt"/>
              <a:buAutoNum type="arabicPeriod"/>
            </a:pPr>
            <a:r>
              <a:rPr lang="de-CH" dirty="0" smtClean="0"/>
              <a:t>Welche Animation hat das Textelement auf Folie 6?</a:t>
            </a:r>
          </a:p>
          <a:p>
            <a:pPr marL="514350" indent="-514350">
              <a:buFont typeface="+mj-lt"/>
              <a:buAutoNum type="arabicPeriod"/>
            </a:pPr>
            <a:r>
              <a:rPr lang="de-CH" dirty="0" smtClean="0"/>
              <a:t>Wie viele Folien enthalten mind. eine Elementanimation?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 smtClean="0"/>
              <a:t>Antworten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de-CH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de-CH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de-CH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661</Words>
  <Application>Microsoft Office PowerPoint</Application>
  <PresentationFormat>Bildschirmpräsentation (4:3)</PresentationFormat>
  <Paragraphs>185</Paragraphs>
  <Slides>23</Slides>
  <Notes>1</Notes>
  <HiddenSlides>0</HiddenSlides>
  <MMClips>1</MMClips>
  <ScaleCrop>false</ScaleCrop>
  <HeadingPairs>
    <vt:vector size="8" baseType="variant">
      <vt:variant>
        <vt:lpstr>Design</vt:lpstr>
      </vt:variant>
      <vt:variant>
        <vt:i4>1</vt:i4>
      </vt:variant>
      <vt:variant>
        <vt:lpstr>Verknüpfungen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26" baseType="lpstr">
      <vt:lpstr>Larissa-Design</vt:lpstr>
      <vt:lpstr>C:\Users\juerg.lippuner\Documents\_IKA\Anwendungen\Powerpoint\202_Powerpoint_LetzteTipps\202_LetzteTipps.xlsx!Zahlen!Z1S1:Z5S4</vt:lpstr>
      <vt:lpstr>Arbeitsblatt</vt:lpstr>
      <vt:lpstr>202 Powerpoint</vt:lpstr>
      <vt:lpstr>Wie lautet die richtige Reihenfolge der einzelnen Arbeitsschritte?</vt:lpstr>
      <vt:lpstr>Gestaltungsregeln</vt:lpstr>
      <vt:lpstr>Excel-Tabellen einfügen</vt:lpstr>
      <vt:lpstr>Layout wechseln</vt:lpstr>
      <vt:lpstr>Position der Grafik</vt:lpstr>
      <vt:lpstr>Tabellen in Powerpoint</vt:lpstr>
      <vt:lpstr>Grafiken</vt:lpstr>
      <vt:lpstr>Animationen</vt:lpstr>
      <vt:lpstr>Links</vt:lpstr>
      <vt:lpstr>Sound einfügen</vt:lpstr>
      <vt:lpstr>Arbeit mit mehreren Bildschirmen</vt:lpstr>
      <vt:lpstr>Wie lautet die richtige Reihenfolge der einzelnen Arbeitsschritte?</vt:lpstr>
      <vt:lpstr>Gestaltungsregeln</vt:lpstr>
      <vt:lpstr>Excel-Tabellen einfügen</vt:lpstr>
      <vt:lpstr>Layout wechseln</vt:lpstr>
      <vt:lpstr>Position der Grafik</vt:lpstr>
      <vt:lpstr>Tabellen in Powerpoint</vt:lpstr>
      <vt:lpstr>Grafiken</vt:lpstr>
      <vt:lpstr>Animationen</vt:lpstr>
      <vt:lpstr>Links</vt:lpstr>
      <vt:lpstr>Sound einfügen</vt:lpstr>
      <vt:lpstr>Leere Folie</vt:lpstr>
    </vt:vector>
  </TitlesOfParts>
  <Company>KBW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 Powerpoint</dc:title>
  <dc:creator>Jürg Lippuner</dc:creator>
  <cp:lastModifiedBy>Jürg Lippuner</cp:lastModifiedBy>
  <cp:revision>15</cp:revision>
  <dcterms:created xsi:type="dcterms:W3CDTF">2010-06-17T06:22:27Z</dcterms:created>
  <dcterms:modified xsi:type="dcterms:W3CDTF">2010-06-17T07:51:44Z</dcterms:modified>
</cp:coreProperties>
</file>