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slideLayouts/slideLayout11.xml" ContentType="application/vnd.openxmlformats-officedocument.presentationml.slideLayout+xml"/>
  <Override PartName="/ppt/theme/theme11.xml" ContentType="application/vnd.openxmlformats-officedocument.theme+xml"/>
  <Override PartName="/ppt/slideLayouts/slideLayout12.xml" ContentType="application/vnd.openxmlformats-officedocument.presentationml.slideLayout+xml"/>
  <Override PartName="/ppt/theme/theme12.xml" ContentType="application/vnd.openxmlformats-officedocument.theme+xml"/>
  <Override PartName="/ppt/slideLayouts/slideLayout13.xml" ContentType="application/vnd.openxmlformats-officedocument.presentationml.slideLayout+xml"/>
  <Override PartName="/ppt/theme/theme13.xml" ContentType="application/vnd.openxmlformats-officedocument.theme+xml"/>
  <Override PartName="/ppt/slideLayouts/slideLayout14.xml" ContentType="application/vnd.openxmlformats-officedocument.presentationml.slideLayout+xml"/>
  <Override PartName="/ppt/theme/theme14.xml" ContentType="application/vnd.openxmlformats-officedocument.theme+xml"/>
  <Override PartName="/ppt/slideLayouts/slideLayout15.xml" ContentType="application/vnd.openxmlformats-officedocument.presentationml.slideLayout+xml"/>
  <Override PartName="/ppt/theme/theme15.xml" ContentType="application/vnd.openxmlformats-officedocument.theme+xml"/>
  <Override PartName="/ppt/slideLayouts/slideLayout16.xml" ContentType="application/vnd.openxmlformats-officedocument.presentationml.slideLayout+xml"/>
  <Override PartName="/ppt/theme/theme16.xml" ContentType="application/vnd.openxmlformats-officedocument.theme+xml"/>
  <Override PartName="/ppt/slideLayouts/slideLayout17.xml" ContentType="application/vnd.openxmlformats-officedocument.presentationml.slideLayout+xml"/>
  <Override PartName="/ppt/theme/theme17.xml" ContentType="application/vnd.openxmlformats-officedocument.theme+xml"/>
  <Override PartName="/ppt/slideLayouts/slideLayout18.xml" ContentType="application/vnd.openxmlformats-officedocument.presentationml.slideLayout+xml"/>
  <Override PartName="/ppt/theme/theme18.xml" ContentType="application/vnd.openxmlformats-officedocument.theme+xml"/>
  <Override PartName="/ppt/slideLayouts/slideLayout19.xml" ContentType="application/vnd.openxmlformats-officedocument.presentationml.slideLayout+xml"/>
  <Override PartName="/ppt/theme/theme19.xml" ContentType="application/vnd.openxmlformats-officedocument.theme+xml"/>
  <Override PartName="/ppt/slideLayouts/slideLayout20.xml" ContentType="application/vnd.openxmlformats-officedocument.presentationml.slideLayout+xml"/>
  <Override PartName="/ppt/theme/theme20.xml" ContentType="application/vnd.openxmlformats-officedocument.theme+xml"/>
  <Override PartName="/ppt/slideLayouts/slideLayout21.xml" ContentType="application/vnd.openxmlformats-officedocument.presentationml.slideLayout+xml"/>
  <Override PartName="/ppt/theme/theme21.xml" ContentType="application/vnd.openxmlformats-officedocument.theme+xml"/>
  <Override PartName="/ppt/slideLayouts/slideLayout22.xml" ContentType="application/vnd.openxmlformats-officedocument.presentationml.slideLayout+xml"/>
  <Override PartName="/ppt/theme/theme22.xml" ContentType="application/vnd.openxmlformats-officedocument.theme+xml"/>
  <Override PartName="/ppt/slideLayouts/slideLayout23.xml" ContentType="application/vnd.openxmlformats-officedocument.presentationml.slideLayout+xml"/>
  <Override PartName="/ppt/theme/theme23.xml" ContentType="application/vnd.openxmlformats-officedocument.theme+xml"/>
  <Override PartName="/ppt/theme/theme2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  <p:sldMasterId id="2147483666" r:id="rId3"/>
    <p:sldMasterId id="2147483668" r:id="rId4"/>
    <p:sldMasterId id="2147483670" r:id="rId5"/>
    <p:sldMasterId id="2147483672" r:id="rId6"/>
    <p:sldMasterId id="2147483674" r:id="rId7"/>
    <p:sldMasterId id="2147483676" r:id="rId8"/>
    <p:sldMasterId id="2147483678" r:id="rId9"/>
    <p:sldMasterId id="2147483680" r:id="rId10"/>
    <p:sldMasterId id="2147483682" r:id="rId11"/>
    <p:sldMasterId id="2147483684" r:id="rId12"/>
    <p:sldMasterId id="2147483686" r:id="rId13"/>
    <p:sldMasterId id="2147483688" r:id="rId14"/>
    <p:sldMasterId id="2147483690" r:id="rId15"/>
    <p:sldMasterId id="2147483692" r:id="rId16"/>
    <p:sldMasterId id="2147483694" r:id="rId17"/>
    <p:sldMasterId id="2147483696" r:id="rId18"/>
    <p:sldMasterId id="2147483698" r:id="rId19"/>
    <p:sldMasterId id="2147483700" r:id="rId20"/>
    <p:sldMasterId id="2147483702" r:id="rId21"/>
    <p:sldMasterId id="2147483704" r:id="rId22"/>
    <p:sldMasterId id="2147483706" r:id="rId23"/>
  </p:sldMasterIdLst>
  <p:notesMasterIdLst>
    <p:notesMasterId r:id="rId47"/>
  </p:notesMasterIdLst>
  <p:sldIdLst>
    <p:sldId id="257" r:id="rId24"/>
    <p:sldId id="259" r:id="rId25"/>
    <p:sldId id="260" r:id="rId26"/>
    <p:sldId id="261" r:id="rId27"/>
    <p:sldId id="262" r:id="rId28"/>
    <p:sldId id="263" r:id="rId29"/>
    <p:sldId id="264" r:id="rId30"/>
    <p:sldId id="265" r:id="rId31"/>
    <p:sldId id="266" r:id="rId32"/>
    <p:sldId id="267" r:id="rId33"/>
    <p:sldId id="268" r:id="rId34"/>
    <p:sldId id="269" r:id="rId35"/>
    <p:sldId id="270" r:id="rId36"/>
    <p:sldId id="271" r:id="rId37"/>
    <p:sldId id="272" r:id="rId38"/>
    <p:sldId id="273" r:id="rId39"/>
    <p:sldId id="274" r:id="rId40"/>
    <p:sldId id="275" r:id="rId41"/>
    <p:sldId id="276" r:id="rId42"/>
    <p:sldId id="277" r:id="rId43"/>
    <p:sldId id="278" r:id="rId44"/>
    <p:sldId id="279" r:id="rId45"/>
    <p:sldId id="280" r:id="rId4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3.xml"/><Relationship Id="rId39" Type="http://schemas.openxmlformats.org/officeDocument/2006/relationships/slide" Target="slides/slide16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11.xml"/><Relationship Id="rId42" Type="http://schemas.openxmlformats.org/officeDocument/2006/relationships/slide" Target="slides/slide19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2.xml"/><Relationship Id="rId33" Type="http://schemas.openxmlformats.org/officeDocument/2006/relationships/slide" Target="slides/slide10.xml"/><Relationship Id="rId38" Type="http://schemas.openxmlformats.org/officeDocument/2006/relationships/slide" Target="slides/slide15.xml"/><Relationship Id="rId46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6.xml"/><Relationship Id="rId41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.xml"/><Relationship Id="rId32" Type="http://schemas.openxmlformats.org/officeDocument/2006/relationships/slide" Target="slides/slide9.xml"/><Relationship Id="rId37" Type="http://schemas.openxmlformats.org/officeDocument/2006/relationships/slide" Target="slides/slide14.xml"/><Relationship Id="rId40" Type="http://schemas.openxmlformats.org/officeDocument/2006/relationships/slide" Target="slides/slide17.xml"/><Relationship Id="rId45" Type="http://schemas.openxmlformats.org/officeDocument/2006/relationships/slide" Target="slides/slide22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" Target="slides/slide5.xml"/><Relationship Id="rId36" Type="http://schemas.openxmlformats.org/officeDocument/2006/relationships/slide" Target="slides/slide13.xml"/><Relationship Id="rId49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8.xml"/><Relationship Id="rId44" Type="http://schemas.openxmlformats.org/officeDocument/2006/relationships/slide" Target="slides/slide2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4.xml"/><Relationship Id="rId30" Type="http://schemas.openxmlformats.org/officeDocument/2006/relationships/slide" Target="slides/slide7.xml"/><Relationship Id="rId35" Type="http://schemas.openxmlformats.org/officeDocument/2006/relationships/slide" Target="slides/slide12.xml"/><Relationship Id="rId43" Type="http://schemas.openxmlformats.org/officeDocument/2006/relationships/slide" Target="slides/slide20.xml"/><Relationship Id="rId48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51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image" Target="../media/image3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image" Target="../media/image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B43522-025D-4C05-8127-44E19FE625BD}" type="doc">
      <dgm:prSet loTypeId="urn:microsoft.com/office/officeart/2008/layout/BendingPictureCaptionList" loCatId="pictur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D88BE173-02D2-4E5B-8B0A-9B772D4476F3}">
      <dgm:prSet phldrT="[Text]" custT="1"/>
      <dgm:spPr/>
      <dgm:t>
        <a:bodyPr/>
        <a:lstStyle/>
        <a:p>
          <a:r>
            <a:rPr lang="de-DE" sz="2000" dirty="0" smtClean="0"/>
            <a:t>Kopfzeile</a:t>
          </a:r>
          <a:endParaRPr lang="de-DE" sz="2000" dirty="0"/>
        </a:p>
      </dgm:t>
    </dgm:pt>
    <dgm:pt modelId="{8CE32AFB-1CB8-4408-9411-EC03FA00A33C}" type="parTrans" cxnId="{751CF778-F9B9-4B53-AB8A-F87591013D63}">
      <dgm:prSet/>
      <dgm:spPr/>
      <dgm:t>
        <a:bodyPr/>
        <a:lstStyle/>
        <a:p>
          <a:endParaRPr lang="de-DE"/>
        </a:p>
      </dgm:t>
    </dgm:pt>
    <dgm:pt modelId="{2F53EE79-46E5-44EC-8966-B91582E7D520}" type="sibTrans" cxnId="{751CF778-F9B9-4B53-AB8A-F87591013D63}">
      <dgm:prSet/>
      <dgm:spPr/>
      <dgm:t>
        <a:bodyPr/>
        <a:lstStyle/>
        <a:p>
          <a:endParaRPr lang="de-DE"/>
        </a:p>
      </dgm:t>
    </dgm:pt>
    <dgm:pt modelId="{54E41BE9-2E4D-48E8-8250-E7B182685D36}">
      <dgm:prSet phldrT="[Text]" custT="1"/>
      <dgm:spPr/>
      <dgm:t>
        <a:bodyPr/>
        <a:lstStyle/>
        <a:p>
          <a:r>
            <a:rPr lang="de-DE" sz="2000" dirty="0" smtClean="0"/>
            <a:t>Bewerbung als …</a:t>
          </a:r>
        </a:p>
        <a:p>
          <a:r>
            <a:rPr lang="de-DE" sz="2000" dirty="0" smtClean="0"/>
            <a:t>und Foto</a:t>
          </a:r>
          <a:endParaRPr lang="de-DE" sz="2000" dirty="0"/>
        </a:p>
      </dgm:t>
    </dgm:pt>
    <dgm:pt modelId="{3E65B48D-E4F9-47B2-9047-C2577A24A883}" type="parTrans" cxnId="{6047FE49-8C72-4BDB-9985-72BB56652209}">
      <dgm:prSet/>
      <dgm:spPr/>
      <dgm:t>
        <a:bodyPr/>
        <a:lstStyle/>
        <a:p>
          <a:endParaRPr lang="de-DE"/>
        </a:p>
      </dgm:t>
    </dgm:pt>
    <dgm:pt modelId="{5D541781-A4C7-4C9E-B2FA-3BDA62C8552C}" type="sibTrans" cxnId="{6047FE49-8C72-4BDB-9985-72BB56652209}">
      <dgm:prSet/>
      <dgm:spPr/>
      <dgm:t>
        <a:bodyPr/>
        <a:lstStyle/>
        <a:p>
          <a:endParaRPr lang="de-DE"/>
        </a:p>
      </dgm:t>
    </dgm:pt>
    <dgm:pt modelId="{950A951C-4252-4AD5-95E4-8EA40185084A}">
      <dgm:prSet phldrT="[Text]" custT="1"/>
      <dgm:spPr/>
      <dgm:t>
        <a:bodyPr/>
        <a:lstStyle/>
        <a:p>
          <a:r>
            <a:rPr lang="de-DE" sz="2000" dirty="0" smtClean="0"/>
            <a:t>Anlagen</a:t>
          </a:r>
          <a:endParaRPr lang="de-DE" sz="2000" dirty="0"/>
        </a:p>
      </dgm:t>
    </dgm:pt>
    <dgm:pt modelId="{48241353-5CB6-4A2C-8439-C4DED2E8F988}" type="parTrans" cxnId="{D546527D-0597-4C30-A728-91E53B718B7E}">
      <dgm:prSet/>
      <dgm:spPr/>
      <dgm:t>
        <a:bodyPr/>
        <a:lstStyle/>
        <a:p>
          <a:endParaRPr lang="de-DE"/>
        </a:p>
      </dgm:t>
    </dgm:pt>
    <dgm:pt modelId="{D6B59A68-227A-4ED0-A9F0-738A42FA4D46}" type="sibTrans" cxnId="{D546527D-0597-4C30-A728-91E53B718B7E}">
      <dgm:prSet/>
      <dgm:spPr/>
      <dgm:t>
        <a:bodyPr/>
        <a:lstStyle/>
        <a:p>
          <a:endParaRPr lang="de-DE"/>
        </a:p>
      </dgm:t>
    </dgm:pt>
    <dgm:pt modelId="{B8261A9C-DF6A-4FE5-BB94-4D52157CF819}" type="pres">
      <dgm:prSet presAssocID="{E4B43522-025D-4C05-8127-44E19FE625B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B5171269-2474-4A21-9B72-BA0D6B7A0325}" type="pres">
      <dgm:prSet presAssocID="{D88BE173-02D2-4E5B-8B0A-9B772D4476F3}" presName="composite" presStyleCnt="0"/>
      <dgm:spPr/>
      <dgm:t>
        <a:bodyPr/>
        <a:lstStyle/>
        <a:p>
          <a:endParaRPr lang="de-DE"/>
        </a:p>
      </dgm:t>
    </dgm:pt>
    <dgm:pt modelId="{9502D523-9C7A-439C-82CD-DD0ADF7D93B0}" type="pres">
      <dgm:prSet presAssocID="{D88BE173-02D2-4E5B-8B0A-9B772D4476F3}" presName="rect1" presStyleLbl="bgImgPlace1" presStyleIdx="0" presStyleCnt="3" custScaleX="68302" custScaleY="68302"/>
      <dgm:spPr>
        <a:prstGeom prst="round2SameRect">
          <a:avLst/>
        </a:prstGeom>
        <a:blipFill>
          <a:blip xmlns:r="http://schemas.openxmlformats.org/officeDocument/2006/relationships" r:embed="rId1"/>
          <a:srcRect/>
          <a:stretch>
            <a:fillRect l="-4000" r="-4000"/>
          </a:stretch>
        </a:blipFill>
      </dgm:spPr>
      <dgm:t>
        <a:bodyPr/>
        <a:lstStyle/>
        <a:p>
          <a:endParaRPr lang="de-DE"/>
        </a:p>
      </dgm:t>
    </dgm:pt>
    <dgm:pt modelId="{87151F3B-9671-43CB-BC39-3F0F96A21C6D}" type="pres">
      <dgm:prSet presAssocID="{D88BE173-02D2-4E5B-8B0A-9B772D4476F3}" presName="wedgeRectCallout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B909ECB-1772-4AE8-BCCF-CD2E6E22E2FC}" type="pres">
      <dgm:prSet presAssocID="{2F53EE79-46E5-44EC-8966-B91582E7D520}" presName="sibTrans" presStyleCnt="0"/>
      <dgm:spPr/>
      <dgm:t>
        <a:bodyPr/>
        <a:lstStyle/>
        <a:p>
          <a:endParaRPr lang="de-DE"/>
        </a:p>
      </dgm:t>
    </dgm:pt>
    <dgm:pt modelId="{60BD3D69-D6F7-4499-8C9E-679FF67EE467}" type="pres">
      <dgm:prSet presAssocID="{54E41BE9-2E4D-48E8-8250-E7B182685D36}" presName="composite" presStyleCnt="0"/>
      <dgm:spPr/>
      <dgm:t>
        <a:bodyPr/>
        <a:lstStyle/>
        <a:p>
          <a:endParaRPr lang="de-DE"/>
        </a:p>
      </dgm:t>
    </dgm:pt>
    <dgm:pt modelId="{14283C2A-37EC-4AD3-8601-A2493233D60C}" type="pres">
      <dgm:prSet presAssocID="{54E41BE9-2E4D-48E8-8250-E7B182685D36}" presName="rect1" presStyleLbl="bgImgPlace1" presStyleIdx="1" presStyleCnt="3" custScaleX="68302" custScaleY="141041" custLinFactNeighborY="-14873"/>
      <dgm:spPr>
        <a:prstGeom prst="round2SameRect">
          <a:avLst/>
        </a:prstGeom>
        <a:blipFill>
          <a:blip xmlns:r="http://schemas.openxmlformats.org/officeDocument/2006/relationships" r:embed="rId2"/>
          <a:srcRect/>
          <a:stretch>
            <a:fillRect l="-6000" r="-6000"/>
          </a:stretch>
        </a:blipFill>
      </dgm:spPr>
      <dgm:t>
        <a:bodyPr/>
        <a:lstStyle/>
        <a:p>
          <a:endParaRPr lang="de-DE"/>
        </a:p>
      </dgm:t>
    </dgm:pt>
    <dgm:pt modelId="{7D2B18A1-F022-47D2-91A0-702CC62639F0}" type="pres">
      <dgm:prSet presAssocID="{54E41BE9-2E4D-48E8-8250-E7B182685D36}" presName="wedgeRectCallout1" presStyleLbl="node1" presStyleIdx="1" presStyleCnt="3" custLinFactY="3050" custLinFactNeighborX="-1123" custLinFactNeighborY="10000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97B76DD-E1CC-4876-B339-D29514CF232E}" type="pres">
      <dgm:prSet presAssocID="{5D541781-A4C7-4C9E-B2FA-3BDA62C8552C}" presName="sibTrans" presStyleCnt="0"/>
      <dgm:spPr/>
      <dgm:t>
        <a:bodyPr/>
        <a:lstStyle/>
        <a:p>
          <a:endParaRPr lang="de-DE"/>
        </a:p>
      </dgm:t>
    </dgm:pt>
    <dgm:pt modelId="{B6291BE5-CA7E-4FF2-B221-475307A4E823}" type="pres">
      <dgm:prSet presAssocID="{950A951C-4252-4AD5-95E4-8EA40185084A}" presName="composite" presStyleCnt="0"/>
      <dgm:spPr/>
      <dgm:t>
        <a:bodyPr/>
        <a:lstStyle/>
        <a:p>
          <a:endParaRPr lang="de-DE"/>
        </a:p>
      </dgm:t>
    </dgm:pt>
    <dgm:pt modelId="{4ECE3C0B-0DF0-4358-9930-1BF51049BD3B}" type="pres">
      <dgm:prSet presAssocID="{950A951C-4252-4AD5-95E4-8EA40185084A}" presName="rect1" presStyleLbl="bgImgPlace1" presStyleIdx="2" presStyleCnt="3" custScaleX="68302" custScaleY="68302"/>
      <dgm:spPr>
        <a:prstGeom prst="round2SameRect">
          <a:avLst/>
        </a:prstGeom>
        <a:blipFill>
          <a:blip xmlns:r="http://schemas.openxmlformats.org/officeDocument/2006/relationships" r:embed="rId3"/>
          <a:srcRect/>
          <a:stretch>
            <a:fillRect t="-5000" b="-5000"/>
          </a:stretch>
        </a:blipFill>
      </dgm:spPr>
      <dgm:t>
        <a:bodyPr/>
        <a:lstStyle/>
        <a:p>
          <a:endParaRPr lang="de-DE"/>
        </a:p>
      </dgm:t>
    </dgm:pt>
    <dgm:pt modelId="{9648770D-211E-4684-BFCF-1EE30E3E9E95}" type="pres">
      <dgm:prSet presAssocID="{950A951C-4252-4AD5-95E4-8EA40185084A}" presName="wedgeRectCallout1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BCF290B3-5A0C-4E90-AEB0-CACB9D96B092}" type="presOf" srcId="{950A951C-4252-4AD5-95E4-8EA40185084A}" destId="{9648770D-211E-4684-BFCF-1EE30E3E9E95}" srcOrd="0" destOrd="0" presId="urn:microsoft.com/office/officeart/2008/layout/BendingPictureCaptionList"/>
    <dgm:cxn modelId="{751CF778-F9B9-4B53-AB8A-F87591013D63}" srcId="{E4B43522-025D-4C05-8127-44E19FE625BD}" destId="{D88BE173-02D2-4E5B-8B0A-9B772D4476F3}" srcOrd="0" destOrd="0" parTransId="{8CE32AFB-1CB8-4408-9411-EC03FA00A33C}" sibTransId="{2F53EE79-46E5-44EC-8966-B91582E7D520}"/>
    <dgm:cxn modelId="{EEB1C0A9-B384-4340-B606-EC28441E56BD}" type="presOf" srcId="{E4B43522-025D-4C05-8127-44E19FE625BD}" destId="{B8261A9C-DF6A-4FE5-BB94-4D52157CF819}" srcOrd="0" destOrd="0" presId="urn:microsoft.com/office/officeart/2008/layout/BendingPictureCaptionList"/>
    <dgm:cxn modelId="{8877DDD5-4717-42C9-B8E7-FECD059156EA}" type="presOf" srcId="{D88BE173-02D2-4E5B-8B0A-9B772D4476F3}" destId="{87151F3B-9671-43CB-BC39-3F0F96A21C6D}" srcOrd="0" destOrd="0" presId="urn:microsoft.com/office/officeart/2008/layout/BendingPictureCaptionList"/>
    <dgm:cxn modelId="{6047FE49-8C72-4BDB-9985-72BB56652209}" srcId="{E4B43522-025D-4C05-8127-44E19FE625BD}" destId="{54E41BE9-2E4D-48E8-8250-E7B182685D36}" srcOrd="1" destOrd="0" parTransId="{3E65B48D-E4F9-47B2-9047-C2577A24A883}" sibTransId="{5D541781-A4C7-4C9E-B2FA-3BDA62C8552C}"/>
    <dgm:cxn modelId="{9B0B8D2F-926A-48CD-BBBE-7E0BBF9D03E6}" type="presOf" srcId="{54E41BE9-2E4D-48E8-8250-E7B182685D36}" destId="{7D2B18A1-F022-47D2-91A0-702CC62639F0}" srcOrd="0" destOrd="0" presId="urn:microsoft.com/office/officeart/2008/layout/BendingPictureCaptionList"/>
    <dgm:cxn modelId="{D546527D-0597-4C30-A728-91E53B718B7E}" srcId="{E4B43522-025D-4C05-8127-44E19FE625BD}" destId="{950A951C-4252-4AD5-95E4-8EA40185084A}" srcOrd="2" destOrd="0" parTransId="{48241353-5CB6-4A2C-8439-C4DED2E8F988}" sibTransId="{D6B59A68-227A-4ED0-A9F0-738A42FA4D46}"/>
    <dgm:cxn modelId="{14537A0B-0CDF-4B08-97BA-7976886325A2}" type="presParOf" srcId="{B8261A9C-DF6A-4FE5-BB94-4D52157CF819}" destId="{B5171269-2474-4A21-9B72-BA0D6B7A0325}" srcOrd="0" destOrd="0" presId="urn:microsoft.com/office/officeart/2008/layout/BendingPictureCaptionList"/>
    <dgm:cxn modelId="{611E6830-B829-4C3C-B665-95FAA3A6FADB}" type="presParOf" srcId="{B5171269-2474-4A21-9B72-BA0D6B7A0325}" destId="{9502D523-9C7A-439C-82CD-DD0ADF7D93B0}" srcOrd="0" destOrd="0" presId="urn:microsoft.com/office/officeart/2008/layout/BendingPictureCaptionList"/>
    <dgm:cxn modelId="{8968C1E8-488D-4F58-872F-C734312AD5EF}" type="presParOf" srcId="{B5171269-2474-4A21-9B72-BA0D6B7A0325}" destId="{87151F3B-9671-43CB-BC39-3F0F96A21C6D}" srcOrd="1" destOrd="0" presId="urn:microsoft.com/office/officeart/2008/layout/BendingPictureCaptionList"/>
    <dgm:cxn modelId="{6F237C76-4B0A-4628-8671-B0A8E5CC4335}" type="presParOf" srcId="{B8261A9C-DF6A-4FE5-BB94-4D52157CF819}" destId="{4B909ECB-1772-4AE8-BCCF-CD2E6E22E2FC}" srcOrd="1" destOrd="0" presId="urn:microsoft.com/office/officeart/2008/layout/BendingPictureCaptionList"/>
    <dgm:cxn modelId="{2490D781-59E1-4680-8DA3-CF86A5F432A5}" type="presParOf" srcId="{B8261A9C-DF6A-4FE5-BB94-4D52157CF819}" destId="{60BD3D69-D6F7-4499-8C9E-679FF67EE467}" srcOrd="2" destOrd="0" presId="urn:microsoft.com/office/officeart/2008/layout/BendingPictureCaptionList"/>
    <dgm:cxn modelId="{17C7A463-211C-4A64-A122-67B14FDF2F6E}" type="presParOf" srcId="{60BD3D69-D6F7-4499-8C9E-679FF67EE467}" destId="{14283C2A-37EC-4AD3-8601-A2493233D60C}" srcOrd="0" destOrd="0" presId="urn:microsoft.com/office/officeart/2008/layout/BendingPictureCaptionList"/>
    <dgm:cxn modelId="{F81E1CE0-EA91-46C5-B10E-BA52DD40E558}" type="presParOf" srcId="{60BD3D69-D6F7-4499-8C9E-679FF67EE467}" destId="{7D2B18A1-F022-47D2-91A0-702CC62639F0}" srcOrd="1" destOrd="0" presId="urn:microsoft.com/office/officeart/2008/layout/BendingPictureCaptionList"/>
    <dgm:cxn modelId="{E64ABA91-EF44-4426-BA8A-91FA9D2273BD}" type="presParOf" srcId="{B8261A9C-DF6A-4FE5-BB94-4D52157CF819}" destId="{497B76DD-E1CC-4876-B339-D29514CF232E}" srcOrd="3" destOrd="0" presId="urn:microsoft.com/office/officeart/2008/layout/BendingPictureCaptionList"/>
    <dgm:cxn modelId="{9D5D1575-9E2F-4A4A-9A63-D96AE1AB2F6C}" type="presParOf" srcId="{B8261A9C-DF6A-4FE5-BB94-4D52157CF819}" destId="{B6291BE5-CA7E-4FF2-B221-475307A4E823}" srcOrd="4" destOrd="0" presId="urn:microsoft.com/office/officeart/2008/layout/BendingPictureCaptionList"/>
    <dgm:cxn modelId="{5FBBBA28-B260-4D05-9F7A-82206FA718E5}" type="presParOf" srcId="{B6291BE5-CA7E-4FF2-B221-475307A4E823}" destId="{4ECE3C0B-0DF0-4358-9930-1BF51049BD3B}" srcOrd="0" destOrd="0" presId="urn:microsoft.com/office/officeart/2008/layout/BendingPictureCaptionList"/>
    <dgm:cxn modelId="{C2DBB7B2-8EA9-4256-B755-4F30C3ABBDA5}" type="presParOf" srcId="{B6291BE5-CA7E-4FF2-B221-475307A4E823}" destId="{9648770D-211E-4684-BFCF-1EE30E3E9E95}" srcOrd="1" destOrd="0" presId="urn:microsoft.com/office/officeart/2008/layout/BendingPictureCa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02D523-9C7A-439C-82CD-DD0ADF7D93B0}">
      <dsp:nvSpPr>
        <dsp:cNvPr id="0" name=""/>
        <dsp:cNvSpPr/>
      </dsp:nvSpPr>
      <dsp:spPr>
        <a:xfrm>
          <a:off x="199625" y="909330"/>
          <a:ext cx="1956913" cy="1565531"/>
        </a:xfrm>
        <a:prstGeom prst="round2SameRect">
          <a:avLst/>
        </a:prstGeom>
        <a:blipFill>
          <a:blip xmlns:r="http://schemas.openxmlformats.org/officeDocument/2006/relationships" r:embed="rId1"/>
          <a:srcRect/>
          <a:stretch>
            <a:fillRect l="-4000" r="-4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7151F3B-9671-43CB-BC39-3F0F96A21C6D}">
      <dsp:nvSpPr>
        <dsp:cNvPr id="0" name=""/>
        <dsp:cNvSpPr/>
      </dsp:nvSpPr>
      <dsp:spPr>
        <a:xfrm>
          <a:off x="3395" y="2608924"/>
          <a:ext cx="2549930" cy="802225"/>
        </a:xfrm>
        <a:prstGeom prst="wedgeRectCallout">
          <a:avLst>
            <a:gd name="adj1" fmla="val 20250"/>
            <a:gd name="adj2" fmla="val -607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10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77000"/>
                <a:satMod val="100000"/>
              </a:schemeClr>
            </a:gs>
            <a:gs pos="81000">
              <a:schemeClr val="accent1">
                <a:hueOff val="0"/>
                <a:satOff val="0"/>
                <a:lumOff val="0"/>
                <a:alphaOff val="0"/>
                <a:tint val="79000"/>
                <a:satMod val="100000"/>
              </a:schemeClr>
            </a:gs>
            <a:gs pos="86000">
              <a:schemeClr val="accent1">
                <a:hueOff val="0"/>
                <a:satOff val="0"/>
                <a:lumOff val="0"/>
                <a:alphaOff val="0"/>
                <a:tint val="73000"/>
                <a:sat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35000"/>
                <a:sat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Kopfzeile</a:t>
          </a:r>
          <a:endParaRPr lang="de-DE" sz="2000" kern="1200" dirty="0"/>
        </a:p>
      </dsp:txBody>
      <dsp:txXfrm>
        <a:off x="3395" y="2608924"/>
        <a:ext cx="2549930" cy="802225"/>
      </dsp:txXfrm>
    </dsp:sp>
    <dsp:sp modelId="{14283C2A-37EC-4AD3-8601-A2493233D60C}">
      <dsp:nvSpPr>
        <dsp:cNvPr id="0" name=""/>
        <dsp:cNvSpPr/>
      </dsp:nvSpPr>
      <dsp:spPr>
        <a:xfrm>
          <a:off x="3036064" y="151622"/>
          <a:ext cx="1956913" cy="3232761"/>
        </a:xfrm>
        <a:prstGeom prst="round2SameRect">
          <a:avLst/>
        </a:prstGeom>
        <a:blipFill>
          <a:blip xmlns:r="http://schemas.openxmlformats.org/officeDocument/2006/relationships" r:embed="rId2"/>
          <a:srcRect/>
          <a:stretch>
            <a:fillRect l="-6000" r="-6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D2B18A1-F022-47D2-91A0-702CC62639F0}">
      <dsp:nvSpPr>
        <dsp:cNvPr id="0" name=""/>
        <dsp:cNvSpPr/>
      </dsp:nvSpPr>
      <dsp:spPr>
        <a:xfrm>
          <a:off x="2811199" y="3518254"/>
          <a:ext cx="2549930" cy="802225"/>
        </a:xfrm>
        <a:prstGeom prst="wedgeRectCallout">
          <a:avLst>
            <a:gd name="adj1" fmla="val 20250"/>
            <a:gd name="adj2" fmla="val -607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10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77000"/>
                <a:satMod val="100000"/>
              </a:schemeClr>
            </a:gs>
            <a:gs pos="81000">
              <a:schemeClr val="accent1">
                <a:hueOff val="0"/>
                <a:satOff val="0"/>
                <a:lumOff val="0"/>
                <a:alphaOff val="0"/>
                <a:tint val="79000"/>
                <a:satMod val="100000"/>
              </a:schemeClr>
            </a:gs>
            <a:gs pos="86000">
              <a:schemeClr val="accent1">
                <a:hueOff val="0"/>
                <a:satOff val="0"/>
                <a:lumOff val="0"/>
                <a:alphaOff val="0"/>
                <a:tint val="73000"/>
                <a:sat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35000"/>
                <a:sat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Bewerbung als …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und Foto</a:t>
          </a:r>
          <a:endParaRPr lang="de-DE" sz="2000" kern="1200" dirty="0"/>
        </a:p>
      </dsp:txBody>
      <dsp:txXfrm>
        <a:off x="2811199" y="3518254"/>
        <a:ext cx="2549930" cy="802225"/>
      </dsp:txXfrm>
    </dsp:sp>
    <dsp:sp modelId="{4ECE3C0B-0DF0-4358-9930-1BF51049BD3B}">
      <dsp:nvSpPr>
        <dsp:cNvPr id="0" name=""/>
        <dsp:cNvSpPr/>
      </dsp:nvSpPr>
      <dsp:spPr>
        <a:xfrm>
          <a:off x="5872504" y="909330"/>
          <a:ext cx="1956913" cy="1565531"/>
        </a:xfrm>
        <a:prstGeom prst="round2SameRect">
          <a:avLst/>
        </a:prstGeom>
        <a:blipFill>
          <a:blip xmlns:r="http://schemas.openxmlformats.org/officeDocument/2006/relationships" r:embed="rId3"/>
          <a:srcRect/>
          <a:stretch>
            <a:fillRect t="-5000" b="-5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648770D-211E-4684-BFCF-1EE30E3E9E95}">
      <dsp:nvSpPr>
        <dsp:cNvPr id="0" name=""/>
        <dsp:cNvSpPr/>
      </dsp:nvSpPr>
      <dsp:spPr>
        <a:xfrm>
          <a:off x="5676274" y="2608924"/>
          <a:ext cx="2549930" cy="802225"/>
        </a:xfrm>
        <a:prstGeom prst="wedgeRectCallout">
          <a:avLst>
            <a:gd name="adj1" fmla="val 20250"/>
            <a:gd name="adj2" fmla="val -607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10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77000"/>
                <a:satMod val="100000"/>
              </a:schemeClr>
            </a:gs>
            <a:gs pos="81000">
              <a:schemeClr val="accent1">
                <a:hueOff val="0"/>
                <a:satOff val="0"/>
                <a:lumOff val="0"/>
                <a:alphaOff val="0"/>
                <a:tint val="79000"/>
                <a:satMod val="100000"/>
              </a:schemeClr>
            </a:gs>
            <a:gs pos="86000">
              <a:schemeClr val="accent1">
                <a:hueOff val="0"/>
                <a:satOff val="0"/>
                <a:lumOff val="0"/>
                <a:alphaOff val="0"/>
                <a:tint val="73000"/>
                <a:sat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35000"/>
                <a:sat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Anlagen</a:t>
          </a:r>
          <a:endParaRPr lang="de-DE" sz="2000" kern="1200" dirty="0"/>
        </a:p>
      </dsp:txBody>
      <dsp:txXfrm>
        <a:off x="5676274" y="2608924"/>
        <a:ext cx="2549930" cy="8022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BendingPictureCaptionList">
  <dgm:title val=""/>
  <dgm:desc val=""/>
  <dgm:catLst>
    <dgm:cat type="picture" pri="9000"/>
    <dgm:cat type="pictureconvert" pri="9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w" fact="1.11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"/>
              <dgm:constr type="t" for="ch" forName="rect1" refType="h" fact="0"/>
              <dgm:constr type="w" for="ch" forName="rect1" refType="w"/>
              <dgm:constr type="h" for="ch" forName="rect1" refType="h" fact="0.8"/>
              <dgm:constr type="l" for="ch" forName="wedgeRectCallout1" refType="w" fact="0.09"/>
              <dgm:constr type="t" for="ch" forName="wedgeRectCallout1" refType="h" fact="0.72"/>
              <dgm:constr type="w" for="ch" forName="wedgeRectCallout1" refType="w" fact="0.89"/>
              <dgm:constr type="h" for="ch" forName="wedgeRectCallout1" refType="h" fact="0.28"/>
            </dgm:constrLst>
          </dgm:if>
          <dgm:else name="Name6">
            <dgm:constrLst>
              <dgm:constr type="l" for="ch" forName="rect1" refType="w" fact="0"/>
              <dgm:constr type="t" for="ch" forName="rect1" refType="h" fact="0"/>
              <dgm:constr type="w" for="ch" forName="rect1" refType="w"/>
              <dgm:constr type="h" for="ch" forName="rect1" refType="h" fact="0.8"/>
              <dgm:constr type="l" for="ch" forName="wedgeRectCallout1" refType="w" fact="0.02"/>
              <dgm:constr type="t" for="ch" forName="wedgeRectCallout1" refType="h" fact="0.72"/>
              <dgm:constr type="w" for="ch" forName="wedgeRectCallout1" refType="w" fact="0.89"/>
              <dgm:constr type="h" for="ch" forName="wedgeRectCallout1" refType="h" fact="0.28"/>
            </dgm:constrLst>
          </dgm:else>
        </dgm:choose>
        <dgm:layoutNode name="rect1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wedgeRectCallout1" styleLbl="node1">
          <dgm:varLst>
            <dgm:bulletEnabled val="1"/>
          </dgm:varLst>
          <dgm:alg type="tx"/>
          <dgm:choose name="Name7">
            <dgm:if name="Name8" func="var" arg="dir" op="equ" val="norm">
              <dgm:shape xmlns:r="http://schemas.openxmlformats.org/officeDocument/2006/relationships" type="wedgeRectCallout" r:blip="">
                <dgm:adjLst>
                  <dgm:adj idx="1" val="0.2025"/>
                  <dgm:adj idx="2" val="-0.607"/>
                </dgm:adjLst>
              </dgm:shape>
            </dgm:if>
            <dgm:else name="Name9">
              <dgm:shape xmlns:r="http://schemas.openxmlformats.org/officeDocument/2006/relationships" type="wedgeRectCallout" r:blip="">
                <dgm:adjLst>
                  <dgm:adj idx="1" val="-0.2025"/>
                  <dgm:adj idx="2" val="-0.607"/>
                </dgm:adjLst>
              </dgm:shape>
            </dgm:else>
          </dgm:choos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3B742-F344-4C02-AC58-A13434002583}" type="datetimeFigureOut">
              <a:rPr lang="de-DE" smtClean="0"/>
              <a:t>13.10.2015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E786A3-158A-4464-A925-763A99F27C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7330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547FD2-7D62-4ED9-8468-1C42AE19E46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1223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6A853-DE86-400D-95D0-F60B44C7554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3093D-73FB-4122-BDBB-1ED5EF4CD832}" type="slidenum">
              <a:rPr kumimoji="0" lang="de-DE" sz="2800" b="0" i="0" u="none" strike="noStrike" kern="1200" cap="none" spc="0" normalizeH="0" baseline="0" noProof="0" smtClean="0">
                <a:ln>
                  <a:noFill/>
                </a:ln>
                <a:solidFill>
                  <a:srgbClr val="93A299">
                    <a:lumMod val="5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2800" b="0" i="0" u="none" strike="noStrike" kern="1200" cap="none" spc="0" normalizeH="0" baseline="0" noProof="0">
              <a:ln>
                <a:noFill/>
              </a:ln>
              <a:solidFill>
                <a:srgbClr val="93A299">
                  <a:lumMod val="50000"/>
                </a:srgb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653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6A853-DE86-400D-95D0-F60B44C7554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3093D-73FB-4122-BDBB-1ED5EF4CD83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3436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6A853-DE86-400D-95D0-F60B44C7554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3093D-73FB-4122-BDBB-1ED5EF4CD83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3061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6A853-DE86-400D-95D0-F60B44C7554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3093D-73FB-4122-BDBB-1ED5EF4CD83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4330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6A853-DE86-400D-95D0-F60B44C7554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3093D-73FB-4122-BDBB-1ED5EF4CD83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361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6A853-DE86-400D-95D0-F60B44C7554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3093D-73FB-4122-BDBB-1ED5EF4CD83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3580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6A853-DE86-400D-95D0-F60B44C7554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3093D-73FB-4122-BDBB-1ED5EF4CD83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16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6A853-DE86-400D-95D0-F60B44C7554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3093D-73FB-4122-BDBB-1ED5EF4CD83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2954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6A853-DE86-400D-95D0-F60B44C7554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3093D-73FB-4122-BDBB-1ED5EF4CD83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787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6A853-DE86-400D-95D0-F60B44C7554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3093D-73FB-4122-BDBB-1ED5EF4CD83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5321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6A853-DE86-400D-95D0-F60B44C7554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3093D-73FB-4122-BDBB-1ED5EF4CD83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2117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6A853-DE86-400D-95D0-F60B44C7554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3093D-73FB-4122-BDBB-1ED5EF4CD83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39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6A853-DE86-400D-95D0-F60B44C7554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3093D-73FB-4122-BDBB-1ED5EF4CD83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4406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6A853-DE86-400D-95D0-F60B44C7554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3093D-73FB-4122-BDBB-1ED5EF4CD83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1288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6A853-DE86-400D-95D0-F60B44C7554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3093D-73FB-4122-BDBB-1ED5EF4CD83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4081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6A853-DE86-400D-95D0-F60B44C7554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3093D-73FB-4122-BDBB-1ED5EF4CD83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8571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6A853-DE86-400D-95D0-F60B44C7554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3093D-73FB-4122-BDBB-1ED5EF4CD83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9540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6A853-DE86-400D-95D0-F60B44C7554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3093D-73FB-4122-BDBB-1ED5EF4CD83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9041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6A853-DE86-400D-95D0-F60B44C7554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3093D-73FB-4122-BDBB-1ED5EF4CD83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819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6A853-DE86-400D-95D0-F60B44C7554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3093D-73FB-4122-BDBB-1ED5EF4CD83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3496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6A853-DE86-400D-95D0-F60B44C7554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3093D-73FB-4122-BDBB-1ED5EF4CD83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0694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6A853-DE86-400D-95D0-F60B44C7554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3093D-73FB-4122-BDBB-1ED5EF4CD83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1598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6A853-DE86-400D-95D0-F60B44C7554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3093D-73FB-4122-BDBB-1ED5EF4CD83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1384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1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2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13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14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15.xml"/></Relationships>
</file>

<file path=ppt/slideMasters/_rels/slideMaster16.xml.rels><?xml version="1.0" encoding="UTF-8" standalone="yes"?>
<Relationships xmlns="http://schemas.openxmlformats.org/package/2006/relationships"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16.xml"/></Relationships>
</file>

<file path=ppt/slideMasters/_rels/slideMaster17.xml.rels><?xml version="1.0" encoding="UTF-8" standalone="yes"?>
<Relationships xmlns="http://schemas.openxmlformats.org/package/2006/relationships"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17.xml"/></Relationships>
</file>

<file path=ppt/slideMasters/_rels/slideMaster18.xml.rels><?xml version="1.0" encoding="UTF-8" standalone="yes"?>
<Relationships xmlns="http://schemas.openxmlformats.org/package/2006/relationships"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18.xml"/></Relationships>
</file>

<file path=ppt/slideMasters/_rels/slideMaster19.xml.rels><?xml version="1.0" encoding="UTF-8" standalone="yes"?>
<Relationships xmlns="http://schemas.openxmlformats.org/package/2006/relationships"><Relationship Id="rId2" Type="http://schemas.openxmlformats.org/officeDocument/2006/relationships/theme" Target="../theme/theme19.xml"/><Relationship Id="rId1" Type="http://schemas.openxmlformats.org/officeDocument/2006/relationships/slideLayout" Target="../slideLayouts/slideLayout1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20.xml.rels><?xml version="1.0" encoding="UTF-8" standalone="yes"?>
<Relationships xmlns="http://schemas.openxmlformats.org/package/2006/relationships"><Relationship Id="rId2" Type="http://schemas.openxmlformats.org/officeDocument/2006/relationships/theme" Target="../theme/theme20.xml"/><Relationship Id="rId1" Type="http://schemas.openxmlformats.org/officeDocument/2006/relationships/slideLayout" Target="../slideLayouts/slideLayout20.xml"/></Relationships>
</file>

<file path=ppt/slideMasters/_rels/slideMaster21.xml.rels><?xml version="1.0" encoding="UTF-8" standalone="yes"?>
<Relationships xmlns="http://schemas.openxmlformats.org/package/2006/relationships"><Relationship Id="rId2" Type="http://schemas.openxmlformats.org/officeDocument/2006/relationships/theme" Target="../theme/theme21.xml"/><Relationship Id="rId1" Type="http://schemas.openxmlformats.org/officeDocument/2006/relationships/slideLayout" Target="../slideLayouts/slideLayout21.xml"/></Relationships>
</file>

<file path=ppt/slideMasters/_rels/slideMaster2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2.xml"/><Relationship Id="rId1" Type="http://schemas.openxmlformats.org/officeDocument/2006/relationships/slideLayout" Target="../slideLayouts/slideLayout22.xml"/></Relationships>
</file>

<file path=ppt/slideMasters/_rels/slideMaster23.xml.rels><?xml version="1.0" encoding="UTF-8" standalone="yes"?>
<Relationships xmlns="http://schemas.openxmlformats.org/package/2006/relationships"><Relationship Id="rId2" Type="http://schemas.openxmlformats.org/officeDocument/2006/relationships/theme" Target="../theme/theme23.xml"/><Relationship Id="rId1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6A853-DE86-400D-95D0-F60B44C7554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3093D-73FB-4122-BDBB-1ED5EF4CD83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441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 cap="all" baseline="0">
          <a:solidFill>
            <a:schemeClr val="accent1">
              <a:lumMod val="75000"/>
            </a:schemeClr>
          </a:solidFill>
          <a:latin typeface="Candara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6A853-DE86-400D-95D0-F60B44C7554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3093D-73FB-4122-BDBB-1ED5EF4CD83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89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 cap="all" baseline="0">
          <a:solidFill>
            <a:schemeClr val="accent1">
              <a:lumMod val="75000"/>
            </a:schemeClr>
          </a:solidFill>
          <a:latin typeface="Candara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6A853-DE86-400D-95D0-F60B44C7554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3093D-73FB-4122-BDBB-1ED5EF4CD83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673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 cap="all" baseline="0">
          <a:solidFill>
            <a:schemeClr val="accent1">
              <a:lumMod val="75000"/>
            </a:schemeClr>
          </a:solidFill>
          <a:latin typeface="Candara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6A853-DE86-400D-95D0-F60B44C7554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3093D-73FB-4122-BDBB-1ED5EF4CD83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350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 cap="all" baseline="0">
          <a:solidFill>
            <a:schemeClr val="accent1">
              <a:lumMod val="75000"/>
            </a:schemeClr>
          </a:solidFill>
          <a:latin typeface="Candara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6A853-DE86-400D-95D0-F60B44C7554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3093D-73FB-4122-BDBB-1ED5EF4CD83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818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 cap="all" baseline="0">
          <a:solidFill>
            <a:schemeClr val="accent1">
              <a:lumMod val="75000"/>
            </a:schemeClr>
          </a:solidFill>
          <a:latin typeface="Candara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6A853-DE86-400D-95D0-F60B44C7554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3093D-73FB-4122-BDBB-1ED5EF4CD83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497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 cap="all" baseline="0">
          <a:solidFill>
            <a:schemeClr val="accent1">
              <a:lumMod val="75000"/>
            </a:schemeClr>
          </a:solidFill>
          <a:latin typeface="Candara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6A853-DE86-400D-95D0-F60B44C7554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3093D-73FB-4122-BDBB-1ED5EF4CD83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835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 cap="all" baseline="0">
          <a:solidFill>
            <a:schemeClr val="accent1">
              <a:lumMod val="75000"/>
            </a:schemeClr>
          </a:solidFill>
          <a:latin typeface="Candara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6A853-DE86-400D-95D0-F60B44C7554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3093D-73FB-4122-BDBB-1ED5EF4CD83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999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 cap="all" baseline="0">
          <a:solidFill>
            <a:schemeClr val="accent1">
              <a:lumMod val="75000"/>
            </a:schemeClr>
          </a:solidFill>
          <a:latin typeface="Candara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6A853-DE86-400D-95D0-F60B44C7554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3093D-73FB-4122-BDBB-1ED5EF4CD83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45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 cap="all" baseline="0">
          <a:solidFill>
            <a:schemeClr val="accent1">
              <a:lumMod val="75000"/>
            </a:schemeClr>
          </a:solidFill>
          <a:latin typeface="Candara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6A853-DE86-400D-95D0-F60B44C7554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3093D-73FB-4122-BDBB-1ED5EF4CD83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51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 cap="all" baseline="0">
          <a:solidFill>
            <a:schemeClr val="accent1">
              <a:lumMod val="75000"/>
            </a:schemeClr>
          </a:solidFill>
          <a:latin typeface="Candara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6A853-DE86-400D-95D0-F60B44C7554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3093D-73FB-4122-BDBB-1ED5EF4CD83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577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 cap="all" baseline="0">
          <a:solidFill>
            <a:schemeClr val="accent1">
              <a:lumMod val="75000"/>
            </a:schemeClr>
          </a:solidFill>
          <a:latin typeface="Candara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6A853-DE86-400D-95D0-F60B44C7554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3093D-73FB-4122-BDBB-1ED5EF4CD83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630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 cap="all" baseline="0">
          <a:solidFill>
            <a:schemeClr val="accent1">
              <a:lumMod val="75000"/>
            </a:schemeClr>
          </a:solidFill>
          <a:latin typeface="Candara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6A853-DE86-400D-95D0-F60B44C7554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3093D-73FB-4122-BDBB-1ED5EF4CD83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213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 cap="all" baseline="0">
          <a:solidFill>
            <a:schemeClr val="accent1">
              <a:lumMod val="75000"/>
            </a:schemeClr>
          </a:solidFill>
          <a:latin typeface="Candara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6A853-DE86-400D-95D0-F60B44C7554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3093D-73FB-4122-BDBB-1ED5EF4CD83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239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 cap="all" baseline="0">
          <a:solidFill>
            <a:schemeClr val="accent1">
              <a:lumMod val="75000"/>
            </a:schemeClr>
          </a:solidFill>
          <a:latin typeface="Candara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6A853-DE86-400D-95D0-F60B44C7554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3093D-73FB-4122-BDBB-1ED5EF4CD83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790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 cap="all" baseline="0">
          <a:solidFill>
            <a:schemeClr val="accent1">
              <a:lumMod val="75000"/>
            </a:schemeClr>
          </a:solidFill>
          <a:latin typeface="Candara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6A853-DE86-400D-95D0-F60B44C7554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3093D-73FB-4122-BDBB-1ED5EF4CD83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554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 cap="all" baseline="0">
          <a:solidFill>
            <a:schemeClr val="accent1">
              <a:lumMod val="75000"/>
            </a:schemeClr>
          </a:solidFill>
          <a:latin typeface="Candara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6A853-DE86-400D-95D0-F60B44C7554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3093D-73FB-4122-BDBB-1ED5EF4CD83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741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 cap="all" baseline="0">
          <a:solidFill>
            <a:schemeClr val="accent1">
              <a:lumMod val="75000"/>
            </a:schemeClr>
          </a:solidFill>
          <a:latin typeface="Candara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6A853-DE86-400D-95D0-F60B44C7554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3093D-73FB-4122-BDBB-1ED5EF4CD83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969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 cap="all" baseline="0">
          <a:solidFill>
            <a:schemeClr val="accent1">
              <a:lumMod val="75000"/>
            </a:schemeClr>
          </a:solidFill>
          <a:latin typeface="Candara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6A853-DE86-400D-95D0-F60B44C7554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3093D-73FB-4122-BDBB-1ED5EF4CD83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843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 cap="all" baseline="0">
          <a:solidFill>
            <a:schemeClr val="accent1">
              <a:lumMod val="75000"/>
            </a:schemeClr>
          </a:solidFill>
          <a:latin typeface="Candara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6A853-DE86-400D-95D0-F60B44C7554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3093D-73FB-4122-BDBB-1ED5EF4CD83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227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 cap="all" baseline="0">
          <a:solidFill>
            <a:schemeClr val="accent1">
              <a:lumMod val="75000"/>
            </a:schemeClr>
          </a:solidFill>
          <a:latin typeface="Candara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6A853-DE86-400D-95D0-F60B44C7554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3093D-73FB-4122-BDBB-1ED5EF4CD83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439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 cap="all" baseline="0">
          <a:solidFill>
            <a:schemeClr val="accent1">
              <a:lumMod val="75000"/>
            </a:schemeClr>
          </a:solidFill>
          <a:latin typeface="Candara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6A853-DE86-400D-95D0-F60B44C7554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3093D-73FB-4122-BDBB-1ED5EF4CD83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402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 cap="all" baseline="0">
          <a:solidFill>
            <a:schemeClr val="accent1">
              <a:lumMod val="75000"/>
            </a:schemeClr>
          </a:solidFill>
          <a:latin typeface="Candara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6A853-DE86-400D-95D0-F60B44C7554F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3093D-73FB-4122-BDBB-1ED5EF4CD83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20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 cap="all" baseline="0">
          <a:solidFill>
            <a:schemeClr val="accent1">
              <a:lumMod val="75000"/>
            </a:schemeClr>
          </a:solidFill>
          <a:latin typeface="Candara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Worauf Sie beim Bewerben achten sollten!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Bewerbertraining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354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Lebenslauf: </a:t>
            </a:r>
            <a:br>
              <a:rPr lang="de-DE" dirty="0"/>
            </a:br>
            <a:r>
              <a:rPr lang="de-DE" dirty="0" smtClean="0"/>
              <a:t>Details</a:t>
            </a:r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536" y="1700808"/>
            <a:ext cx="2613660" cy="9334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800" y="2441585"/>
            <a:ext cx="4127500" cy="1761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528" y="4149080"/>
            <a:ext cx="3947160" cy="10067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Grafik 1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8" r="3727"/>
          <a:stretch/>
        </p:blipFill>
        <p:spPr>
          <a:xfrm>
            <a:off x="5591944" y="5013176"/>
            <a:ext cx="4394200" cy="15535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447948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Das Anschreiben – nur wer Appetit</a:t>
            </a:r>
            <a:r>
              <a:rPr lang="de-DE" baseline="0" dirty="0" smtClean="0"/>
              <a:t> hat, liest weiter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Anschriftenblock</a:t>
            </a:r>
            <a:r>
              <a:rPr lang="de-DE" baseline="0" dirty="0" smtClean="0"/>
              <a:t> und DIN</a:t>
            </a:r>
          </a:p>
          <a:p>
            <a:pPr lvl="1">
              <a:buFont typeface="Wingdings" pitchFamily="2" charset="2"/>
              <a:buChar char="G"/>
            </a:pPr>
            <a:r>
              <a:rPr lang="de-DE" dirty="0" smtClean="0"/>
              <a:t>Die DIN für Briefe muss nicht eingehalten werden.</a:t>
            </a:r>
            <a:endParaRPr lang="de-DE" baseline="0" dirty="0" smtClean="0"/>
          </a:p>
          <a:p>
            <a:r>
              <a:rPr lang="de-DE" baseline="0" dirty="0" smtClean="0"/>
              <a:t>Anrede</a:t>
            </a:r>
          </a:p>
          <a:p>
            <a:r>
              <a:rPr lang="de-DE" baseline="0" dirty="0" smtClean="0"/>
              <a:t>Appetizer: Worum geht´s Ihnen eigentlich?</a:t>
            </a:r>
          </a:p>
          <a:p>
            <a:r>
              <a:rPr lang="de-DE" baseline="0" dirty="0" smtClean="0"/>
              <a:t>Ihre Kenntnisse und Fertigkeiten</a:t>
            </a:r>
          </a:p>
          <a:p>
            <a:r>
              <a:rPr lang="de-DE" baseline="0" dirty="0" smtClean="0"/>
              <a:t>Soft Skills und sonstige Fähigkeiten</a:t>
            </a:r>
          </a:p>
          <a:p>
            <a:r>
              <a:rPr lang="de-DE" baseline="0" dirty="0" smtClean="0"/>
              <a:t>Schlussformel</a:t>
            </a:r>
          </a:p>
        </p:txBody>
      </p:sp>
    </p:spTree>
    <p:extLst>
      <p:ext uri="{BB962C8B-B14F-4D97-AF65-F5344CB8AC3E}">
        <p14:creationId xmlns:p14="http://schemas.microsoft.com/office/powerpoint/2010/main" val="204376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nhaltsplatzhalter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889" y="1578224"/>
            <a:ext cx="5179219" cy="4121943"/>
          </a:xfrm>
        </p:spPr>
      </p:pic>
      <p:sp>
        <p:nvSpPr>
          <p:cNvPr id="9" name="Textplatzhalter 8"/>
          <p:cNvSpPr>
            <a:spLocks noGrp="1"/>
          </p:cNvSpPr>
          <p:nvPr>
            <p:ph type="body" sz="half" idx="2"/>
          </p:nvPr>
        </p:nvSpPr>
        <p:spPr>
          <a:xfrm>
            <a:off x="1033942" y="2631455"/>
            <a:ext cx="2298634" cy="2015480"/>
          </a:xfrm>
        </p:spPr>
        <p:txBody>
          <a:bodyPr>
            <a:normAutofit fontScale="62500" lnSpcReduction="20000"/>
          </a:bodyPr>
          <a:lstStyle/>
          <a:p>
            <a:pPr marL="342900" indent="-342900">
              <a:buFont typeface="Arial" pitchFamily="34" charset="0"/>
              <a:buChar char="•"/>
            </a:pPr>
            <a:endParaRPr lang="de-DE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de-DE" sz="2600" dirty="0"/>
              <a:t>Absender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2600" dirty="0"/>
              <a:t>Anschriftenblock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2600" dirty="0"/>
              <a:t>Ort, Datum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2600" dirty="0"/>
              <a:t>Betreff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2600" dirty="0"/>
              <a:t>Anrede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2600" dirty="0"/>
              <a:t>Appetizer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1033942" y="1578224"/>
            <a:ext cx="2298634" cy="119162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sz="2200" dirty="0"/>
              <a:t>Das Anschreiben im Überblick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/>
          </p:nvPr>
        </p:nvGraphicFramePr>
        <p:xfrm>
          <a:off x="9336360" y="620689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Acrobat Document" showAsIcon="1" r:id="rId4" imgW="914400" imgH="771480" progId="AcroExch.Document.7">
                  <p:embed/>
                </p:oleObj>
              </mc:Choice>
              <mc:Fallback>
                <p:oleObj name="Acrobat Document" showAsIcon="1" r:id="rId4" imgW="914400" imgH="771480" progId="AcroExch.Document.7">
                  <p:embed/>
                  <p:pic>
                    <p:nvPicPr>
                      <p:cNvPr id="2" name="Objekt 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336360" y="620689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6201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2745" y="1556792"/>
            <a:ext cx="4977240" cy="4176464"/>
          </a:xfrm>
        </p:spPr>
      </p:pic>
      <p:sp>
        <p:nvSpPr>
          <p:cNvPr id="3" name="Textplatzhalt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de-DE" sz="1600" dirty="0"/>
              <a:t>Fertigkeiten</a:t>
            </a:r>
          </a:p>
          <a:p>
            <a:pPr marL="342900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de-DE" sz="1600" dirty="0"/>
              <a:t>Soft Skills</a:t>
            </a:r>
          </a:p>
          <a:p>
            <a:pPr marL="342900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de-DE" sz="1600" dirty="0"/>
              <a:t>Schlussformel</a:t>
            </a:r>
          </a:p>
          <a:p>
            <a:pPr marL="342900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de-DE" sz="1600" dirty="0"/>
              <a:t>Anlage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Anschreiben im Überblick</a:t>
            </a:r>
            <a:br>
              <a:rPr lang="de-DE" dirty="0"/>
            </a:br>
            <a:endParaRPr lang="de-DE" dirty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/>
          </p:nvPr>
        </p:nvGraphicFramePr>
        <p:xfrm>
          <a:off x="9336088" y="620714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Acrobat Document" showAsIcon="1" r:id="rId4" imgW="914400" imgH="771480" progId="AcroExch.Document.7">
                  <p:embed/>
                </p:oleObj>
              </mc:Choice>
              <mc:Fallback>
                <p:oleObj name="Acrobat Document" showAsIcon="1" r:id="rId4" imgW="914400" imgH="771480" progId="AcroExch.Document.7">
                  <p:embed/>
                  <p:pic>
                    <p:nvPicPr>
                      <p:cNvPr id="6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6088" y="620714"/>
                        <a:ext cx="914400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4016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Anschriften</a:t>
            </a:r>
            <a:r>
              <a:rPr lang="de-DE" baseline="0" dirty="0" smtClean="0"/>
              <a:t>block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950128" y="1719071"/>
            <a:ext cx="6162096" cy="4407408"/>
          </a:xfrm>
        </p:spPr>
        <p:txBody>
          <a:bodyPr>
            <a:normAutofit/>
          </a:bodyPr>
          <a:lstStyle/>
          <a:p>
            <a:r>
              <a:rPr lang="de-DE" dirty="0" smtClean="0"/>
              <a:t>Anschriftenblock </a:t>
            </a:r>
          </a:p>
          <a:p>
            <a:endParaRPr lang="de-DE" dirty="0" smtClean="0"/>
          </a:p>
          <a:p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Ort und Datum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Betreffzeile: Worum geht es?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5375920" y="4149080"/>
            <a:ext cx="50400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Berlin, 5. Mai 2010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5371416" y="5301208"/>
            <a:ext cx="504056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Bewerbung als Kfz-Mechaniker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Ihr Stellenangebot in der BZ vom 30. April 2010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5393616" y="2115345"/>
            <a:ext cx="504056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Kfz-Handel Müller OHG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Herrn Müller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Kurfürstendamm 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12345 Berlin</a:t>
            </a:r>
          </a:p>
        </p:txBody>
      </p:sp>
      <p:sp>
        <p:nvSpPr>
          <p:cNvPr id="31" name="Pfeil nach rechts 30"/>
          <p:cNvSpPr/>
          <p:nvPr/>
        </p:nvSpPr>
        <p:spPr>
          <a:xfrm>
            <a:off x="4151784" y="2156272"/>
            <a:ext cx="12196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2" name="Pfeil nach rechts 31"/>
          <p:cNvSpPr/>
          <p:nvPr/>
        </p:nvSpPr>
        <p:spPr>
          <a:xfrm>
            <a:off x="4151784" y="4213652"/>
            <a:ext cx="1224136" cy="2801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3" name="Pfeil nach rechts 32"/>
          <p:cNvSpPr/>
          <p:nvPr/>
        </p:nvSpPr>
        <p:spPr>
          <a:xfrm>
            <a:off x="4147280" y="5373216"/>
            <a:ext cx="122413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5088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31" grpId="0" animBg="1"/>
      <p:bldP spid="32" grpId="0" animBg="1"/>
      <p:bldP spid="3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Anrede</a:t>
            </a:r>
            <a:r>
              <a:rPr lang="de-DE" baseline="0" dirty="0" smtClean="0"/>
              <a:t> und Appetizer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Nennen Sie den Ansprechpartner beim Namen.</a:t>
            </a:r>
          </a:p>
          <a:p>
            <a:r>
              <a:rPr lang="de-DE" dirty="0" smtClean="0"/>
              <a:t>Warum bewerben Sie sich gerade </a:t>
            </a:r>
          </a:p>
          <a:p>
            <a:pPr lvl="1"/>
            <a:r>
              <a:rPr lang="de-DE" dirty="0" smtClean="0"/>
              <a:t>für </a:t>
            </a:r>
            <a:r>
              <a:rPr lang="de-DE" b="1" dirty="0" smtClean="0">
                <a:solidFill>
                  <a:srgbClr val="FF0000"/>
                </a:solidFill>
              </a:rPr>
              <a:t>diese</a:t>
            </a:r>
            <a:r>
              <a:rPr lang="de-DE" dirty="0" smtClean="0"/>
              <a:t> Tätigkeit (Ihre Motivation)</a:t>
            </a:r>
          </a:p>
          <a:p>
            <a:pPr lvl="1"/>
            <a:r>
              <a:rPr lang="de-DE" dirty="0" smtClean="0"/>
              <a:t>in </a:t>
            </a:r>
            <a:r>
              <a:rPr lang="de-DE" b="1" dirty="0" smtClean="0">
                <a:solidFill>
                  <a:srgbClr val="FF0000"/>
                </a:solidFill>
              </a:rPr>
              <a:t>dieser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smtClean="0"/>
              <a:t>Firma?</a:t>
            </a:r>
          </a:p>
          <a:p>
            <a:r>
              <a:rPr lang="de-DE" dirty="0" smtClean="0"/>
              <a:t>Appetizer:</a:t>
            </a:r>
          </a:p>
          <a:p>
            <a:pPr lvl="1"/>
            <a:r>
              <a:rPr lang="de-DE" dirty="0" smtClean="0"/>
              <a:t>Warum sind Sie der/die Richtige?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2711624" y="4581128"/>
            <a:ext cx="4392488" cy="133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Aufgrund meiner umfangreichen Erfahrung möchte ich mich Ihnen als qualifizierten und motivierten Mitarbeiter vorstellen.</a:t>
            </a:r>
          </a:p>
        </p:txBody>
      </p:sp>
    </p:spTree>
    <p:extLst>
      <p:ext uri="{BB962C8B-B14F-4D97-AF65-F5344CB8AC3E}">
        <p14:creationId xmlns:p14="http://schemas.microsoft.com/office/powerpoint/2010/main" val="1480803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Harte Fakten: </a:t>
            </a:r>
            <a:br>
              <a:rPr lang="de-DE" dirty="0" smtClean="0"/>
            </a:br>
            <a:r>
              <a:rPr lang="de-DE" dirty="0" smtClean="0"/>
              <a:t>Ihre Kenntniss</a:t>
            </a:r>
            <a:r>
              <a:rPr lang="de-DE" baseline="0" dirty="0" smtClean="0"/>
              <a:t>e und Fertigkeiten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Welche Ausbildung haben Sie?</a:t>
            </a:r>
          </a:p>
          <a:p>
            <a:r>
              <a:rPr lang="de-DE" dirty="0" smtClean="0"/>
              <a:t>Welche Weiterbildungen haben Sie absolviert?</a:t>
            </a:r>
          </a:p>
          <a:p>
            <a:r>
              <a:rPr lang="de-DE" dirty="0" smtClean="0"/>
              <a:t>Über welche Praxiserfahrung verfügen Sie?</a:t>
            </a:r>
          </a:p>
          <a:p>
            <a:r>
              <a:rPr lang="de-DE" dirty="0" smtClean="0"/>
              <a:t>Welche Tätigkeiten haben Sie ausgeübt?</a:t>
            </a:r>
          </a:p>
        </p:txBody>
      </p:sp>
    </p:spTree>
    <p:extLst>
      <p:ext uri="{BB962C8B-B14F-4D97-AF65-F5344CB8AC3E}">
        <p14:creationId xmlns:p14="http://schemas.microsoft.com/office/powerpoint/2010/main" val="222727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Werden Sie </a:t>
            </a:r>
            <a:r>
              <a:rPr lang="en-US" dirty="0"/>
              <a:t>so </a:t>
            </a:r>
            <a:r>
              <a:rPr lang="de-DE" dirty="0"/>
              <a:t>konkret</a:t>
            </a:r>
            <a:r>
              <a:rPr lang="en-US" dirty="0"/>
              <a:t> </a:t>
            </a:r>
            <a:r>
              <a:rPr lang="de-DE" dirty="0"/>
              <a:t>wie</a:t>
            </a:r>
            <a:r>
              <a:rPr lang="en-US" dirty="0"/>
              <a:t> </a:t>
            </a:r>
            <a:r>
              <a:rPr lang="de-DE" dirty="0" smtClean="0"/>
              <a:t>möglich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Statt </a:t>
            </a:r>
            <a:r>
              <a:rPr lang="de-DE" dirty="0"/>
              <a:t>„Erfahrung im Umgang mit PCs“:</a:t>
            </a:r>
          </a:p>
          <a:p>
            <a:pPr lvl="1"/>
            <a:r>
              <a:rPr lang="de-DE" dirty="0"/>
              <a:t>Textverarbeitung, Tabellenkalkulation, </a:t>
            </a:r>
            <a:r>
              <a:rPr lang="de-DE" dirty="0" smtClean="0"/>
              <a:t>Programmierung </a:t>
            </a:r>
            <a:r>
              <a:rPr lang="de-DE" dirty="0"/>
              <a:t>usw.</a:t>
            </a:r>
          </a:p>
          <a:p>
            <a:r>
              <a:rPr lang="de-DE" dirty="0"/>
              <a:t>Statt „Verkaufserfahrung“: </a:t>
            </a:r>
          </a:p>
          <a:p>
            <a:pPr lvl="1"/>
            <a:r>
              <a:rPr lang="de-DE" dirty="0"/>
              <a:t>Warenannahme, Kasse, Kundenberatung usw.</a:t>
            </a:r>
          </a:p>
          <a:p>
            <a:r>
              <a:rPr lang="de-DE" dirty="0"/>
              <a:t>Statt „alle anfallenden Bürotätigkeiten“: </a:t>
            </a:r>
          </a:p>
          <a:p>
            <a:pPr lvl="1"/>
            <a:r>
              <a:rPr lang="de-DE" dirty="0"/>
              <a:t>Korrespondenz, Ablage, Terminvereinbarungen, </a:t>
            </a:r>
            <a:r>
              <a:rPr lang="de-DE" dirty="0" smtClean="0"/>
              <a:t>Empfang </a:t>
            </a:r>
            <a:r>
              <a:rPr lang="de-DE" dirty="0"/>
              <a:t>usw</a:t>
            </a:r>
            <a:r>
              <a:rPr lang="de-DE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4164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Weiche</a:t>
            </a:r>
            <a:r>
              <a:rPr lang="de-DE" baseline="0" dirty="0" smtClean="0"/>
              <a:t> Faktoren: </a:t>
            </a:r>
            <a:br>
              <a:rPr lang="de-DE" baseline="0" dirty="0" smtClean="0"/>
            </a:br>
            <a:r>
              <a:rPr lang="de-DE" baseline="0" dirty="0" smtClean="0"/>
              <a:t>Soft Skills, Fähigkeiten und Talente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Wer sind Sie?</a:t>
            </a:r>
          </a:p>
          <a:p>
            <a:r>
              <a:rPr lang="de-DE" dirty="0" smtClean="0"/>
              <a:t>Wie sind Sie?</a:t>
            </a:r>
          </a:p>
          <a:p>
            <a:r>
              <a:rPr lang="de-DE" dirty="0" smtClean="0"/>
              <a:t>Welche Eigenschaften sind wichtig für die angestrebte Tätigkeit?</a:t>
            </a:r>
          </a:p>
          <a:p>
            <a:pPr lvl="1"/>
            <a:r>
              <a:rPr lang="de-DE" dirty="0"/>
              <a:t>z</a:t>
            </a:r>
            <a:r>
              <a:rPr lang="de-DE" dirty="0" smtClean="0"/>
              <a:t>. B. Kommunikationsstärke</a:t>
            </a:r>
          </a:p>
          <a:p>
            <a:r>
              <a:rPr lang="de-DE" dirty="0" smtClean="0"/>
              <a:t>Welche Soft Skills sind auf der Position notwendig?</a:t>
            </a:r>
          </a:p>
          <a:p>
            <a:pPr lvl="1"/>
            <a:r>
              <a:rPr lang="de-DE" dirty="0"/>
              <a:t>z</a:t>
            </a:r>
            <a:r>
              <a:rPr lang="de-DE" dirty="0" smtClean="0"/>
              <a:t>. B. Führungsfähigkeiten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33834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Soft </a:t>
            </a:r>
            <a:r>
              <a:rPr lang="de-DE" dirty="0" err="1" smtClean="0"/>
              <a:t>skills</a:t>
            </a:r>
            <a:r>
              <a:rPr lang="de-DE" dirty="0" smtClean="0"/>
              <a:t> beweisen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Briefmarken </a:t>
            </a:r>
            <a:r>
              <a:rPr lang="de-DE" dirty="0"/>
              <a:t>sammeln </a:t>
            </a:r>
            <a:endParaRPr lang="de-DE" dirty="0" smtClean="0"/>
          </a:p>
          <a:p>
            <a:pPr lvl="1"/>
            <a:r>
              <a:rPr lang="de-DE" dirty="0" smtClean="0">
                <a:sym typeface="Wingdings"/>
              </a:rPr>
              <a:t> </a:t>
            </a:r>
            <a:r>
              <a:rPr lang="de-DE" dirty="0">
                <a:sym typeface="Wingdings"/>
              </a:rPr>
              <a:t>Sorgfalt, Geduld</a:t>
            </a:r>
          </a:p>
          <a:p>
            <a:r>
              <a:rPr lang="de-DE" dirty="0">
                <a:sym typeface="Wingdings"/>
              </a:rPr>
              <a:t>Fußball spielen</a:t>
            </a:r>
            <a:r>
              <a:rPr lang="de-DE" dirty="0"/>
              <a:t> </a:t>
            </a:r>
            <a:endParaRPr lang="de-DE" dirty="0" smtClean="0"/>
          </a:p>
          <a:p>
            <a:pPr lvl="1"/>
            <a:r>
              <a:rPr lang="de-DE" dirty="0" smtClean="0">
                <a:sym typeface="Wingdings"/>
              </a:rPr>
              <a:t> </a:t>
            </a:r>
            <a:r>
              <a:rPr lang="de-DE" dirty="0">
                <a:sym typeface="Wingdings"/>
              </a:rPr>
              <a:t>Teamfähigkeit</a:t>
            </a:r>
          </a:p>
          <a:p>
            <a:r>
              <a:rPr lang="de-DE" dirty="0">
                <a:sym typeface="Wingdings"/>
              </a:rPr>
              <a:t>Kassenwart im Verein </a:t>
            </a:r>
            <a:endParaRPr lang="de-DE" dirty="0" smtClean="0">
              <a:sym typeface="Wingdings"/>
            </a:endParaRPr>
          </a:p>
          <a:p>
            <a:pPr lvl="1"/>
            <a:r>
              <a:rPr lang="de-DE" dirty="0" smtClean="0">
                <a:sym typeface="Wingdings"/>
              </a:rPr>
              <a:t> </a:t>
            </a:r>
            <a:r>
              <a:rPr lang="de-DE" dirty="0">
                <a:sym typeface="Wingdings"/>
              </a:rPr>
              <a:t>Organisationsfähigkeit, Zuverlässigkeit</a:t>
            </a:r>
          </a:p>
          <a:p>
            <a:r>
              <a:rPr lang="de-DE" dirty="0">
                <a:sym typeface="Wingdings"/>
              </a:rPr>
              <a:t>Autor </a:t>
            </a:r>
            <a:endParaRPr lang="de-DE" dirty="0" smtClean="0">
              <a:sym typeface="Wingdings"/>
            </a:endParaRPr>
          </a:p>
          <a:p>
            <a:pPr lvl="1"/>
            <a:r>
              <a:rPr lang="de-DE" dirty="0" smtClean="0">
                <a:sym typeface="Wingdings"/>
              </a:rPr>
              <a:t> </a:t>
            </a:r>
            <a:r>
              <a:rPr lang="de-DE" dirty="0">
                <a:sym typeface="Wingdings"/>
              </a:rPr>
              <a:t>Kreativität</a:t>
            </a:r>
          </a:p>
          <a:p>
            <a:r>
              <a:rPr lang="de-DE" dirty="0">
                <a:sym typeface="Wingdings"/>
              </a:rPr>
              <a:t>Buchhalter </a:t>
            </a:r>
            <a:endParaRPr lang="de-DE" dirty="0" smtClean="0">
              <a:sym typeface="Wingdings"/>
            </a:endParaRPr>
          </a:p>
          <a:p>
            <a:pPr lvl="1"/>
            <a:r>
              <a:rPr lang="de-DE" dirty="0" smtClean="0">
                <a:sym typeface="Wingdings"/>
              </a:rPr>
              <a:t> </a:t>
            </a:r>
            <a:r>
              <a:rPr lang="de-DE" dirty="0">
                <a:sym typeface="Wingdings"/>
              </a:rPr>
              <a:t>Zuverlässigkeit, </a:t>
            </a:r>
            <a:r>
              <a:rPr lang="de-DE" dirty="0" smtClean="0">
                <a:sym typeface="Wingdings"/>
              </a:rPr>
              <a:t>Genauigkeit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40046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aseline="0" dirty="0" smtClean="0"/>
              <a:t>Stellen Sie </a:t>
            </a:r>
            <a:r>
              <a:rPr lang="de-DE" dirty="0" smtClean="0"/>
              <a:t>Ihr</a:t>
            </a:r>
            <a:r>
              <a:rPr lang="de-DE" baseline="0" dirty="0" smtClean="0"/>
              <a:t> Licht nicht unter den Scheffel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Wie bin ich?</a:t>
            </a:r>
          </a:p>
          <a:p>
            <a:pPr lvl="1"/>
            <a:r>
              <a:rPr lang="de-DE" dirty="0" smtClean="0"/>
              <a:t>Teamarbeiter oder Einzelkämpfer</a:t>
            </a:r>
          </a:p>
          <a:p>
            <a:pPr lvl="1"/>
            <a:r>
              <a:rPr lang="de-DE" dirty="0" smtClean="0"/>
              <a:t>Verschlossen oder kommunikativ</a:t>
            </a:r>
          </a:p>
          <a:p>
            <a:pPr lvl="1"/>
            <a:r>
              <a:rPr lang="de-DE" dirty="0" smtClean="0"/>
              <a:t>Kreativ oder </a:t>
            </a:r>
            <a:r>
              <a:rPr lang="de-DE" dirty="0"/>
              <a:t>f</a:t>
            </a:r>
            <a:r>
              <a:rPr lang="de-DE" dirty="0" smtClean="0"/>
              <a:t>orschend</a:t>
            </a:r>
          </a:p>
          <a:p>
            <a:r>
              <a:rPr lang="de-DE" dirty="0" smtClean="0"/>
              <a:t>Was kann ich?</a:t>
            </a:r>
          </a:p>
          <a:p>
            <a:pPr lvl="1"/>
            <a:r>
              <a:rPr lang="de-DE" dirty="0" smtClean="0"/>
              <a:t>Mit Menschen umgehen</a:t>
            </a:r>
          </a:p>
          <a:p>
            <a:pPr lvl="1"/>
            <a:r>
              <a:rPr lang="de-DE" dirty="0" smtClean="0"/>
              <a:t>Mit Daten umgehen</a:t>
            </a:r>
          </a:p>
          <a:p>
            <a:pPr lvl="1"/>
            <a:r>
              <a:rPr lang="de-DE" dirty="0" smtClean="0"/>
              <a:t>Mit Werkzeugen umgehen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93268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Schlussformel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Angebot für</a:t>
            </a:r>
          </a:p>
          <a:p>
            <a:pPr lvl="1"/>
            <a:r>
              <a:rPr lang="de-DE" dirty="0" smtClean="0"/>
              <a:t>weitere Informationen</a:t>
            </a:r>
          </a:p>
          <a:p>
            <a:pPr lvl="1"/>
            <a:r>
              <a:rPr lang="de-DE" dirty="0" smtClean="0"/>
              <a:t>ein persönliches Gespräch</a:t>
            </a:r>
          </a:p>
          <a:p>
            <a:pPr lvl="1"/>
            <a:r>
              <a:rPr lang="de-DE" dirty="0" smtClean="0"/>
              <a:t>ein Praktikum oder einen Probearbeitstag</a:t>
            </a:r>
          </a:p>
          <a:p>
            <a:r>
              <a:rPr lang="de-DE" dirty="0" smtClean="0"/>
              <a:t>Falls vom Arbeitgeber gewünscht:</a:t>
            </a:r>
          </a:p>
          <a:p>
            <a:pPr lvl="1"/>
            <a:r>
              <a:rPr lang="de-DE" dirty="0" smtClean="0"/>
              <a:t>Gehaltsvorstellung</a:t>
            </a:r>
          </a:p>
          <a:p>
            <a:pPr lvl="1"/>
            <a:r>
              <a:rPr lang="de-DE" dirty="0" smtClean="0"/>
              <a:t>Frühester Eintrittstermin</a:t>
            </a:r>
          </a:p>
        </p:txBody>
      </p:sp>
    </p:spTree>
    <p:extLst>
      <p:ext uri="{BB962C8B-B14F-4D97-AF65-F5344CB8AC3E}">
        <p14:creationId xmlns:p14="http://schemas.microsoft.com/office/powerpoint/2010/main" val="760908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Formalitäten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Freude auf die Einladung zum persönlichen </a:t>
            </a:r>
            <a:r>
              <a:rPr lang="de-DE" dirty="0" smtClean="0"/>
              <a:t>Gespräch zum Ausdruck bringen</a:t>
            </a:r>
            <a:endParaRPr lang="de-DE" dirty="0"/>
          </a:p>
          <a:p>
            <a:r>
              <a:rPr lang="de-DE" dirty="0"/>
              <a:t>Mit freundlichen </a:t>
            </a:r>
            <a:r>
              <a:rPr lang="de-DE" dirty="0" smtClean="0"/>
              <a:t>Grüßen</a:t>
            </a:r>
          </a:p>
          <a:p>
            <a:r>
              <a:rPr lang="de-DE" dirty="0" smtClean="0"/>
              <a:t>Unterschrift</a:t>
            </a:r>
            <a:endParaRPr lang="de-DE" dirty="0"/>
          </a:p>
          <a:p>
            <a:r>
              <a:rPr lang="de-DE" dirty="0" smtClean="0"/>
              <a:t>Anlage</a:t>
            </a:r>
          </a:p>
          <a:p>
            <a:pPr lvl="1"/>
            <a:r>
              <a:rPr lang="de-DE" dirty="0" smtClean="0"/>
              <a:t>Einzahl, da nur die Mappe als Anlage gilt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3311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Zeugnisse</a:t>
            </a:r>
            <a:r>
              <a:rPr lang="de-DE" baseline="0" dirty="0" smtClean="0"/>
              <a:t> – jedes hat etwas zu sagen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Werden in absteigender Reihenfolge hinter den Lebenslauf geheftet</a:t>
            </a:r>
          </a:p>
          <a:p>
            <a:r>
              <a:rPr lang="de-DE" dirty="0" smtClean="0"/>
              <a:t>Schulzeugnisse können entfallen, wenn Sie bereits über viel </a:t>
            </a:r>
            <a:r>
              <a:rPr lang="de-DE" smtClean="0"/>
              <a:t>Praxiserfahrung verfügen.</a:t>
            </a:r>
            <a:endParaRPr lang="de-DE" dirty="0" smtClean="0"/>
          </a:p>
          <a:p>
            <a:r>
              <a:rPr lang="de-DE" dirty="0" smtClean="0"/>
              <a:t>Fehlende Zeugnisse sagen: Hier stimmt etwas nicht.</a:t>
            </a:r>
          </a:p>
        </p:txBody>
      </p:sp>
    </p:spTree>
    <p:extLst>
      <p:ext uri="{BB962C8B-B14F-4D97-AF65-F5344CB8AC3E}">
        <p14:creationId xmlns:p14="http://schemas.microsoft.com/office/powerpoint/2010/main" val="396976164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Zeugnisnoten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80060" indent="-457200">
              <a:buFont typeface="+mj-lt"/>
              <a:buAutoNum type="arabicParenBoth"/>
            </a:pPr>
            <a:r>
              <a:rPr lang="de-DE" dirty="0" smtClean="0"/>
              <a:t>Stets </a:t>
            </a:r>
            <a:r>
              <a:rPr lang="de-DE" dirty="0"/>
              <a:t>zu unserer vollsten Zufriedenheit</a:t>
            </a:r>
          </a:p>
          <a:p>
            <a:pPr marL="480060" indent="-457200">
              <a:buFont typeface="+mj-lt"/>
              <a:buAutoNum type="arabicParenBoth"/>
            </a:pPr>
            <a:r>
              <a:rPr lang="de-DE" dirty="0"/>
              <a:t>Stets zu unserer vollen Zufriedenheit</a:t>
            </a:r>
          </a:p>
          <a:p>
            <a:pPr marL="480060" indent="-457200">
              <a:buFont typeface="+mj-lt"/>
              <a:buAutoNum type="arabicParenBoth"/>
            </a:pPr>
            <a:r>
              <a:rPr lang="de-DE" dirty="0"/>
              <a:t>Zu unserer vollen Zufriedenheit</a:t>
            </a:r>
          </a:p>
          <a:p>
            <a:pPr marL="480060" indent="-457200">
              <a:buFont typeface="+mj-lt"/>
              <a:buAutoNum type="arabicParenBoth"/>
            </a:pPr>
            <a:r>
              <a:rPr lang="de-DE" dirty="0"/>
              <a:t>Zu unserer </a:t>
            </a:r>
            <a:r>
              <a:rPr lang="de-DE" dirty="0" smtClean="0"/>
              <a:t>Zufriedenheit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2157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 Licht ist,</a:t>
            </a:r>
            <a:r>
              <a:rPr lang="de-DE" baseline="0" dirty="0" smtClean="0"/>
              <a:t> ist auch Schatten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Suchen Sie Ihre Schwächen.</a:t>
            </a:r>
          </a:p>
          <a:p>
            <a:r>
              <a:rPr lang="de-DE" dirty="0" smtClean="0"/>
              <a:t>Jede Schwäche hat auch Vorteile.</a:t>
            </a:r>
          </a:p>
          <a:p>
            <a:r>
              <a:rPr lang="de-DE" dirty="0" smtClean="0"/>
              <a:t>Formulieren Sie Ihre Schwächen in Stärken um.</a:t>
            </a:r>
          </a:p>
          <a:p>
            <a:r>
              <a:rPr lang="de-DE" dirty="0" smtClean="0"/>
              <a:t>Lassen Sie sich von engen Bekannten beraten.</a:t>
            </a:r>
          </a:p>
          <a:p>
            <a:pPr lvl="1"/>
            <a:r>
              <a:rPr lang="de-DE" dirty="0" smtClean="0"/>
              <a:t>Andere können Sie besser einschätzen.</a:t>
            </a:r>
          </a:p>
        </p:txBody>
      </p:sp>
    </p:spTree>
    <p:extLst>
      <p:ext uri="{BB962C8B-B14F-4D97-AF65-F5344CB8AC3E}">
        <p14:creationId xmlns:p14="http://schemas.microsoft.com/office/powerpoint/2010/main" val="189455653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Vorteile verschiedener Schwächen</a:t>
            </a:r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/>
          </p:nvPr>
        </p:nvGraphicFramePr>
        <p:xfrm>
          <a:off x="2423592" y="2348880"/>
          <a:ext cx="7272808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54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7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Ihre Schwäche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Ihr Vorteil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geizig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sparsam 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autoritär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gute Führungsqualitäten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impulsiv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arbeite schnell 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schlechte</a:t>
                      </a:r>
                      <a:r>
                        <a:rPr lang="de-DE" baseline="0" dirty="0" smtClean="0"/>
                        <a:t> Schulnoten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bin gut</a:t>
                      </a:r>
                      <a:r>
                        <a:rPr lang="de-DE" baseline="0" dirty="0" smtClean="0"/>
                        <a:t> in der Praxis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mangelnde</a:t>
                      </a:r>
                      <a:r>
                        <a:rPr lang="de-DE" baseline="0" dirty="0" smtClean="0"/>
                        <a:t> Erfahrung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lerne</a:t>
                      </a:r>
                      <a:r>
                        <a:rPr lang="de-DE" baseline="0" dirty="0" smtClean="0"/>
                        <a:t> schnell und gern Neues dazu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falsche</a:t>
                      </a:r>
                      <a:r>
                        <a:rPr lang="de-DE" baseline="0" dirty="0" smtClean="0"/>
                        <a:t> Qualifikation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lernfähig;</a:t>
                      </a:r>
                      <a:r>
                        <a:rPr lang="de-DE" baseline="0" dirty="0" smtClean="0"/>
                        <a:t> kann mich schnell in neue Themen einarbeiten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6964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Was gehört zu</a:t>
            </a:r>
            <a:r>
              <a:rPr lang="de-DE" baseline="0" dirty="0" smtClean="0"/>
              <a:t> jeder guten Bewerbung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"/>
            </a:pPr>
            <a:r>
              <a:rPr lang="de-DE" dirty="0" smtClean="0"/>
              <a:t>Anschreiben</a:t>
            </a:r>
          </a:p>
          <a:p>
            <a:pPr>
              <a:buFont typeface="Wingdings" pitchFamily="2" charset="2"/>
              <a:buChar char=""/>
            </a:pPr>
            <a:r>
              <a:rPr lang="de-DE" dirty="0" smtClean="0"/>
              <a:t>Deckblatt mit Foto</a:t>
            </a:r>
          </a:p>
          <a:p>
            <a:pPr lvl="1">
              <a:buFont typeface="Wingdings" pitchFamily="2" charset="2"/>
              <a:buChar char=""/>
            </a:pPr>
            <a:r>
              <a:rPr lang="de-DE" dirty="0" smtClean="0"/>
              <a:t>Kann entfallen, wenn sich das Foto auf dem Lebenslauf befindet</a:t>
            </a:r>
          </a:p>
          <a:p>
            <a:pPr>
              <a:buFont typeface="Wingdings" pitchFamily="2" charset="2"/>
              <a:buChar char=""/>
            </a:pPr>
            <a:r>
              <a:rPr lang="de-DE" dirty="0" smtClean="0"/>
              <a:t>Lebenslauf</a:t>
            </a:r>
          </a:p>
          <a:p>
            <a:pPr>
              <a:buFont typeface="Wingdings" pitchFamily="2" charset="2"/>
              <a:buChar char=""/>
            </a:pPr>
            <a:r>
              <a:rPr lang="de-DE" dirty="0" smtClean="0"/>
              <a:t>Zeugnisse</a:t>
            </a:r>
          </a:p>
          <a:p>
            <a:pPr lvl="1">
              <a:buFont typeface="Wingdings" pitchFamily="2" charset="2"/>
              <a:buChar char="ü"/>
            </a:pPr>
            <a:r>
              <a:rPr lang="de-DE" dirty="0" smtClean="0"/>
              <a:t>Arbeitszeugnisse</a:t>
            </a:r>
          </a:p>
          <a:p>
            <a:pPr lvl="1">
              <a:buFont typeface="Wingdings" pitchFamily="2" charset="2"/>
              <a:buChar char="ü"/>
            </a:pPr>
            <a:r>
              <a:rPr lang="de-DE" dirty="0" smtClean="0"/>
              <a:t>Zertifikate</a:t>
            </a:r>
          </a:p>
          <a:p>
            <a:pPr lvl="1">
              <a:buFont typeface="Wingdings" pitchFamily="2" charset="2"/>
              <a:buChar char="ü"/>
            </a:pPr>
            <a:r>
              <a:rPr lang="de-DE" dirty="0" smtClean="0"/>
              <a:t>Praktikumszeugnisse</a:t>
            </a:r>
          </a:p>
          <a:p>
            <a:pPr lvl="1">
              <a:buFont typeface="Wingdings" pitchFamily="2" charset="2"/>
              <a:buChar char="ü"/>
            </a:pPr>
            <a:r>
              <a:rPr lang="de-DE" dirty="0" smtClean="0"/>
              <a:t>Schulzeugnisse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371368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Deckblatt – </a:t>
            </a:r>
            <a:br>
              <a:rPr lang="de-DE" dirty="0"/>
            </a:br>
            <a:r>
              <a:rPr lang="de-DE" dirty="0"/>
              <a:t>bitte recht freundlich</a:t>
            </a:r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444" y="1752601"/>
            <a:ext cx="2909112" cy="43735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604063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Das Deckblatt</a:t>
            </a:r>
            <a:r>
              <a:rPr lang="de-DE" baseline="0" dirty="0" smtClean="0"/>
              <a:t> – </a:t>
            </a:r>
            <a:br>
              <a:rPr lang="de-DE" baseline="0" dirty="0" smtClean="0"/>
            </a:br>
            <a:r>
              <a:rPr lang="de-DE" baseline="0" dirty="0" smtClean="0"/>
              <a:t>die Details</a:t>
            </a:r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/>
          </p:nvPr>
        </p:nvGraphicFramePr>
        <p:xfrm>
          <a:off x="2063552" y="1700808"/>
          <a:ext cx="822960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610125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502D523-9C7A-439C-82CD-DD0ADF7D93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9502D523-9C7A-439C-82CD-DD0ADF7D93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7151F3B-9671-43CB-BC39-3F0F96A21C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>
                                            <p:graphicEl>
                                              <a:dgm id="{87151F3B-9671-43CB-BC39-3F0F96A21C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4283C2A-37EC-4AD3-8601-A2493233D6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>
                                            <p:graphicEl>
                                              <a:dgm id="{14283C2A-37EC-4AD3-8601-A2493233D6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D2B18A1-F022-47D2-91A0-702CC62639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>
                                            <p:graphicEl>
                                              <a:dgm id="{7D2B18A1-F022-47D2-91A0-702CC62639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ECE3C0B-0DF0-4358-9930-1BF51049BD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6">
                                            <p:graphicEl>
                                              <a:dgm id="{4ECE3C0B-0DF0-4358-9930-1BF51049BD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648770D-211E-4684-BFCF-1EE30E3E9E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6">
                                            <p:graphicEl>
                                              <a:dgm id="{9648770D-211E-4684-BFCF-1EE30E3E9E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Der Lebenslauf </a:t>
            </a:r>
            <a:br>
              <a:rPr lang="de-DE" dirty="0" smtClean="0"/>
            </a:br>
            <a:r>
              <a:rPr lang="de-DE" dirty="0" smtClean="0"/>
              <a:t>Ihr</a:t>
            </a:r>
            <a:r>
              <a:rPr lang="de-DE" baseline="0" dirty="0" smtClean="0"/>
              <a:t> Leben – kurz und knackig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Die Form</a:t>
            </a:r>
          </a:p>
          <a:p>
            <a:pPr lvl="1"/>
            <a:r>
              <a:rPr lang="de-DE" dirty="0" smtClean="0"/>
              <a:t>Tabellarisch (Standard) oder ausformuliert</a:t>
            </a:r>
          </a:p>
          <a:p>
            <a:r>
              <a:rPr lang="de-DE" dirty="0" smtClean="0"/>
              <a:t>Die Reihenfolge</a:t>
            </a:r>
          </a:p>
          <a:p>
            <a:pPr lvl="1"/>
            <a:r>
              <a:rPr lang="de-DE" dirty="0" smtClean="0"/>
              <a:t>Chronologisch auf- oder absteigend</a:t>
            </a:r>
          </a:p>
          <a:p>
            <a:pPr lvl="1"/>
            <a:r>
              <a:rPr lang="de-DE" dirty="0" smtClean="0"/>
              <a:t>Nach Tätigkeitsbereichen geordnet</a:t>
            </a:r>
          </a:p>
          <a:p>
            <a:r>
              <a:rPr lang="de-DE" dirty="0" smtClean="0"/>
              <a:t>Datum und Unterschrift </a:t>
            </a:r>
          </a:p>
          <a:p>
            <a:pPr lvl="1"/>
            <a:r>
              <a:rPr lang="de-DE" dirty="0" smtClean="0"/>
              <a:t>dürfen nicht fehlen</a:t>
            </a:r>
          </a:p>
          <a:p>
            <a:pPr lvl="1"/>
            <a:r>
              <a:rPr lang="de-DE" dirty="0"/>
              <a:t>w</a:t>
            </a:r>
            <a:r>
              <a:rPr lang="de-DE" dirty="0" smtClean="0"/>
              <a:t>eisen hin auf die Aktualität des Lebenslaufs</a:t>
            </a:r>
          </a:p>
        </p:txBody>
      </p:sp>
    </p:spTree>
    <p:extLst>
      <p:ext uri="{BB962C8B-B14F-4D97-AF65-F5344CB8AC3E}">
        <p14:creationId xmlns:p14="http://schemas.microsoft.com/office/powerpoint/2010/main" val="326395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Lebenslauf: </a:t>
            </a:r>
            <a:br>
              <a:rPr lang="de-DE" dirty="0" smtClean="0"/>
            </a:br>
            <a:r>
              <a:rPr lang="de-DE" dirty="0" smtClean="0"/>
              <a:t>ein Beispiel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785" y="1700809"/>
            <a:ext cx="3588699" cy="4891929"/>
          </a:xfrm>
        </p:spPr>
      </p:pic>
    </p:spTree>
    <p:extLst>
      <p:ext uri="{BB962C8B-B14F-4D97-AF65-F5344CB8AC3E}">
        <p14:creationId xmlns:p14="http://schemas.microsoft.com/office/powerpoint/2010/main" val="87388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ke">
  <a:themeElements>
    <a:clrScheme name="Apothek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ke">
      <a:majorFont>
        <a:latin typeface="Book Antiqua"/>
        <a:ea typeface=""/>
        <a:cs typeface=""/>
        <a:font script="Jpan" typeface="HGS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k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0_Apotheke">
  <a:themeElements>
    <a:clrScheme name="Apothek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ke">
      <a:majorFont>
        <a:latin typeface="Book Antiqua"/>
        <a:ea typeface=""/>
        <a:cs typeface=""/>
        <a:font script="Jpan" typeface="HGS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k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1_Apotheke">
  <a:themeElements>
    <a:clrScheme name="Apothek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ke">
      <a:majorFont>
        <a:latin typeface="Book Antiqua"/>
        <a:ea typeface=""/>
        <a:cs typeface=""/>
        <a:font script="Jpan" typeface="HGS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k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2_Apotheke">
  <a:themeElements>
    <a:clrScheme name="Apothek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ke">
      <a:majorFont>
        <a:latin typeface="Book Antiqua"/>
        <a:ea typeface=""/>
        <a:cs typeface=""/>
        <a:font script="Jpan" typeface="HGS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k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3_Apotheke">
  <a:themeElements>
    <a:clrScheme name="Apothek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ke">
      <a:majorFont>
        <a:latin typeface="Book Antiqua"/>
        <a:ea typeface=""/>
        <a:cs typeface=""/>
        <a:font script="Jpan" typeface="HGS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k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4_Apotheke">
  <a:themeElements>
    <a:clrScheme name="Apothek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ke">
      <a:majorFont>
        <a:latin typeface="Book Antiqua"/>
        <a:ea typeface=""/>
        <a:cs typeface=""/>
        <a:font script="Jpan" typeface="HGS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k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5_Apotheke">
  <a:themeElements>
    <a:clrScheme name="Apothek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ke">
      <a:majorFont>
        <a:latin typeface="Book Antiqua"/>
        <a:ea typeface=""/>
        <a:cs typeface=""/>
        <a:font script="Jpan" typeface="HGS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k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16_Apotheke">
  <a:themeElements>
    <a:clrScheme name="Apothek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ke">
      <a:majorFont>
        <a:latin typeface="Book Antiqua"/>
        <a:ea typeface=""/>
        <a:cs typeface=""/>
        <a:font script="Jpan" typeface="HGS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k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17_Apotheke">
  <a:themeElements>
    <a:clrScheme name="Apothek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ke">
      <a:majorFont>
        <a:latin typeface="Book Antiqua"/>
        <a:ea typeface=""/>
        <a:cs typeface=""/>
        <a:font script="Jpan" typeface="HGS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k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18_Apotheke">
  <a:themeElements>
    <a:clrScheme name="Apothek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ke">
      <a:majorFont>
        <a:latin typeface="Book Antiqua"/>
        <a:ea typeface=""/>
        <a:cs typeface=""/>
        <a:font script="Jpan" typeface="HGS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k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19_Apotheke">
  <a:themeElements>
    <a:clrScheme name="Apothek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ke">
      <a:majorFont>
        <a:latin typeface="Book Antiqua"/>
        <a:ea typeface=""/>
        <a:cs typeface=""/>
        <a:font script="Jpan" typeface="HGS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k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Apotheke">
  <a:themeElements>
    <a:clrScheme name="Apothek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ke">
      <a:majorFont>
        <a:latin typeface="Book Antiqua"/>
        <a:ea typeface=""/>
        <a:cs typeface=""/>
        <a:font script="Jpan" typeface="HGS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k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0.xml><?xml version="1.0" encoding="utf-8"?>
<a:theme xmlns:a="http://schemas.openxmlformats.org/drawingml/2006/main" name="20_Apotheke">
  <a:themeElements>
    <a:clrScheme name="Apothek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ke">
      <a:majorFont>
        <a:latin typeface="Book Antiqua"/>
        <a:ea typeface=""/>
        <a:cs typeface=""/>
        <a:font script="Jpan" typeface="HGS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k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21_Apotheke">
  <a:themeElements>
    <a:clrScheme name="Apothek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ke">
      <a:majorFont>
        <a:latin typeface="Book Antiqua"/>
        <a:ea typeface=""/>
        <a:cs typeface=""/>
        <a:font script="Jpan" typeface="HGS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k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2.xml><?xml version="1.0" encoding="utf-8"?>
<a:theme xmlns:a="http://schemas.openxmlformats.org/drawingml/2006/main" name="22_Apotheke">
  <a:themeElements>
    <a:clrScheme name="Apothek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ke">
      <a:majorFont>
        <a:latin typeface="Book Antiqua"/>
        <a:ea typeface=""/>
        <a:cs typeface=""/>
        <a:font script="Jpan" typeface="HGS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k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3.xml><?xml version="1.0" encoding="utf-8"?>
<a:theme xmlns:a="http://schemas.openxmlformats.org/drawingml/2006/main" name="23_Apotheke">
  <a:themeElements>
    <a:clrScheme name="Apothek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ke">
      <a:majorFont>
        <a:latin typeface="Book Antiqua"/>
        <a:ea typeface=""/>
        <a:cs typeface=""/>
        <a:font script="Jpan" typeface="HGS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k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Apotheke">
  <a:themeElements>
    <a:clrScheme name="Apothek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ke">
      <a:majorFont>
        <a:latin typeface="Book Antiqua"/>
        <a:ea typeface=""/>
        <a:cs typeface=""/>
        <a:font script="Jpan" typeface="HGS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k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Apotheke">
  <a:themeElements>
    <a:clrScheme name="Apothek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ke">
      <a:majorFont>
        <a:latin typeface="Book Antiqua"/>
        <a:ea typeface=""/>
        <a:cs typeface=""/>
        <a:font script="Jpan" typeface="HGS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k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Apotheke">
  <a:themeElements>
    <a:clrScheme name="Apothek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ke">
      <a:majorFont>
        <a:latin typeface="Book Antiqua"/>
        <a:ea typeface=""/>
        <a:cs typeface=""/>
        <a:font script="Jpan" typeface="HGS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k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Apotheke">
  <a:themeElements>
    <a:clrScheme name="Apothek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ke">
      <a:majorFont>
        <a:latin typeface="Book Antiqua"/>
        <a:ea typeface=""/>
        <a:cs typeface=""/>
        <a:font script="Jpan" typeface="HGS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k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7_Apotheke">
  <a:themeElements>
    <a:clrScheme name="Apothek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ke">
      <a:majorFont>
        <a:latin typeface="Book Antiqua"/>
        <a:ea typeface=""/>
        <a:cs typeface=""/>
        <a:font script="Jpan" typeface="HGS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k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8_Apotheke">
  <a:themeElements>
    <a:clrScheme name="Apothek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ke">
      <a:majorFont>
        <a:latin typeface="Book Antiqua"/>
        <a:ea typeface=""/>
        <a:cs typeface=""/>
        <a:font script="Jpan" typeface="HGS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k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9_Apotheke">
  <a:themeElements>
    <a:clrScheme name="Apothek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ke">
      <a:majorFont>
        <a:latin typeface="Book Antiqua"/>
        <a:ea typeface=""/>
        <a:cs typeface=""/>
        <a:font script="Jpan" typeface="HGS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k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586</Words>
  <Application>Microsoft Office PowerPoint</Application>
  <PresentationFormat>Breitbild</PresentationFormat>
  <Paragraphs>157</Paragraphs>
  <Slides>23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52" baseType="lpstr">
      <vt:lpstr>Arial</vt:lpstr>
      <vt:lpstr>Calibri</vt:lpstr>
      <vt:lpstr>Candara</vt:lpstr>
      <vt:lpstr>Century Gothic</vt:lpstr>
      <vt:lpstr>Wingdings</vt:lpstr>
      <vt:lpstr>Apotheke</vt:lpstr>
      <vt:lpstr>2_Apotheke</vt:lpstr>
      <vt:lpstr>3_Apotheke</vt:lpstr>
      <vt:lpstr>4_Apotheke</vt:lpstr>
      <vt:lpstr>5_Apotheke</vt:lpstr>
      <vt:lpstr>6_Apotheke</vt:lpstr>
      <vt:lpstr>7_Apotheke</vt:lpstr>
      <vt:lpstr>8_Apotheke</vt:lpstr>
      <vt:lpstr>9_Apotheke</vt:lpstr>
      <vt:lpstr>10_Apotheke</vt:lpstr>
      <vt:lpstr>11_Apotheke</vt:lpstr>
      <vt:lpstr>12_Apotheke</vt:lpstr>
      <vt:lpstr>13_Apotheke</vt:lpstr>
      <vt:lpstr>14_Apotheke</vt:lpstr>
      <vt:lpstr>15_Apotheke</vt:lpstr>
      <vt:lpstr>16_Apotheke</vt:lpstr>
      <vt:lpstr>17_Apotheke</vt:lpstr>
      <vt:lpstr>18_Apotheke</vt:lpstr>
      <vt:lpstr>19_Apotheke</vt:lpstr>
      <vt:lpstr>20_Apotheke</vt:lpstr>
      <vt:lpstr>21_Apotheke</vt:lpstr>
      <vt:lpstr>22_Apotheke</vt:lpstr>
      <vt:lpstr>23_Apotheke</vt:lpstr>
      <vt:lpstr>Acrobat Document</vt:lpstr>
      <vt:lpstr>Bewerbertraining</vt:lpstr>
      <vt:lpstr>Stellen Sie Ihr Licht nicht unter den Scheffel</vt:lpstr>
      <vt:lpstr>Wo Licht ist, ist auch Schatten</vt:lpstr>
      <vt:lpstr>Vorteile verschiedener Schwächen</vt:lpstr>
      <vt:lpstr>Was gehört zu jeder guten Bewerbung?</vt:lpstr>
      <vt:lpstr>Das Deckblatt –  bitte recht freundlich</vt:lpstr>
      <vt:lpstr>Das Deckblatt –  die Details</vt:lpstr>
      <vt:lpstr>Der Lebenslauf  Ihr Leben – kurz und knackig</vt:lpstr>
      <vt:lpstr>Lebenslauf:  ein Beispiel</vt:lpstr>
      <vt:lpstr>Lebenslauf:  Details</vt:lpstr>
      <vt:lpstr>Das Anschreiben – nur wer Appetit hat, liest weiter</vt:lpstr>
      <vt:lpstr> Das Anschreiben im Überblick </vt:lpstr>
      <vt:lpstr>Das Anschreiben im Überblick </vt:lpstr>
      <vt:lpstr>Anschriftenblock</vt:lpstr>
      <vt:lpstr>Anrede und Appetizer</vt:lpstr>
      <vt:lpstr>Harte Fakten:  Ihre Kenntnisse und Fertigkeiten</vt:lpstr>
      <vt:lpstr>Werden Sie so konkret wie möglich</vt:lpstr>
      <vt:lpstr>Weiche Faktoren:  Soft Skills, Fähigkeiten und Talente</vt:lpstr>
      <vt:lpstr>Soft skills beweisen</vt:lpstr>
      <vt:lpstr>Schlussformel</vt:lpstr>
      <vt:lpstr>Formalitäten</vt:lpstr>
      <vt:lpstr>Zeugnisse – jedes hat etwas zu sagen</vt:lpstr>
      <vt:lpstr>Zeugnisnoten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Bewerbertraining</dc:title>
  <dc:creator>Lina Wagner</dc:creator>
  <cp:lastModifiedBy>Lina Wagner</cp:lastModifiedBy>
  <cp:revision>1</cp:revision>
  <dcterms:created xsi:type="dcterms:W3CDTF">2015-10-13T21:49:42Z</dcterms:created>
  <dcterms:modified xsi:type="dcterms:W3CDTF">2015-10-13T22:09:44Z</dcterms:modified>
</cp:coreProperties>
</file>