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670" r:id="rId6"/>
    <p:sldMasterId id="2147483672" r:id="rId7"/>
    <p:sldMasterId id="2147483674" r:id="rId8"/>
  </p:sldMasterIdLst>
  <p:sldIdLst>
    <p:sldId id="265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6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b="1" dirty="0" smtClean="0"/>
              <a:t>Umsatzübersicht</a:t>
            </a:r>
            <a:endParaRPr lang="de-DE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Filiale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Tabelle1!$B$1:$D$1</c:f>
              <c:strCache>
                <c:ptCount val="3"/>
                <c:pt idx="0">
                  <c:v>Januar</c:v>
                </c:pt>
                <c:pt idx="1">
                  <c:v>Februar</c:v>
                </c:pt>
                <c:pt idx="2">
                  <c:v>März</c:v>
                </c:pt>
              </c:strCache>
            </c:strRef>
          </c:cat>
          <c:val>
            <c:numRef>
              <c:f>Tabelle1!$B$2:$D$2</c:f>
              <c:numCache>
                <c:formatCode>"€"#,##0_);[Red]\("€"#,##0\)</c:formatCode>
                <c:ptCount val="3"/>
                <c:pt idx="0">
                  <c:v>436000</c:v>
                </c:pt>
                <c:pt idx="1">
                  <c:v>472000</c:v>
                </c:pt>
                <c:pt idx="2">
                  <c:v>490000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1F-4011-943D-2A4D52C17E36}"/>
            </c:ext>
          </c:extLst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Filiale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Tabelle1!$B$1:$D$1</c:f>
              <c:strCache>
                <c:ptCount val="3"/>
                <c:pt idx="0">
                  <c:v>Januar</c:v>
                </c:pt>
                <c:pt idx="1">
                  <c:v>Februar</c:v>
                </c:pt>
                <c:pt idx="2">
                  <c:v>März</c:v>
                </c:pt>
              </c:strCache>
            </c:strRef>
          </c:cat>
          <c:val>
            <c:numRef>
              <c:f>Tabelle1!$B$3:$D$3</c:f>
              <c:numCache>
                <c:formatCode>"€"#,##0_);[Red]\("€"#,##0\)</c:formatCode>
                <c:ptCount val="3"/>
                <c:pt idx="0">
                  <c:v>660000</c:v>
                </c:pt>
                <c:pt idx="1">
                  <c:v>730000</c:v>
                </c:pt>
                <c:pt idx="2">
                  <c:v>786000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1F-4011-943D-2A4D52C17E36}"/>
            </c:ext>
          </c:extLst>
        </c:ser>
        <c:ser>
          <c:idx val="2"/>
          <c:order val="2"/>
          <c:tx>
            <c:strRef>
              <c:f>Tabelle1!$A$4</c:f>
              <c:strCache>
                <c:ptCount val="1"/>
                <c:pt idx="0">
                  <c:v>Filiale 3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Tabelle1!$B$1:$D$1</c:f>
              <c:strCache>
                <c:ptCount val="3"/>
                <c:pt idx="0">
                  <c:v>Januar</c:v>
                </c:pt>
                <c:pt idx="1">
                  <c:v>Februar</c:v>
                </c:pt>
                <c:pt idx="2">
                  <c:v>März</c:v>
                </c:pt>
              </c:strCache>
            </c:strRef>
          </c:cat>
          <c:val>
            <c:numRef>
              <c:f>Tabelle1!$B$4:$D$4</c:f>
              <c:numCache>
                <c:formatCode>"€"#,##0_);[Red]\("€"#,##0\)</c:formatCode>
                <c:ptCount val="3"/>
                <c:pt idx="0">
                  <c:v>498000</c:v>
                </c:pt>
                <c:pt idx="1">
                  <c:v>624000</c:v>
                </c:pt>
                <c:pt idx="2">
                  <c:v>648000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1F-4011-943D-2A4D52C17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4"/>
        <c:overlap val="-27"/>
        <c:axId val="-697541424"/>
        <c:axId val="-697539792"/>
      </c:barChart>
      <c:catAx>
        <c:axId val="-6975414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b="1" dirty="0" smtClean="0"/>
                  <a:t>1. Quartal 2015</a:t>
                </a:r>
                <a:endParaRPr lang="de-DE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697539792"/>
        <c:crosses val="autoZero"/>
        <c:auto val="1"/>
        <c:lblAlgn val="ctr"/>
        <c:lblOffset val="100"/>
        <c:noMultiLvlLbl val="0"/>
      </c:catAx>
      <c:valAx>
        <c:axId val="-69753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b="1" dirty="0" smtClean="0"/>
                  <a:t>In tausend Euro</a:t>
                </a:r>
                <a:endParaRPr lang="de-DE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697541424"/>
        <c:crosses val="autoZero"/>
        <c:crossBetween val="between"/>
        <c:dispUnits>
          <c:builtInUnit val="thousands"/>
        </c:dispUnits>
      </c:valAx>
      <c:spPr>
        <a:solidFill>
          <a:schemeClr val="bg2"/>
        </a:solidFill>
        <a:ln>
          <a:noFill/>
        </a:ln>
        <a:effectLst/>
      </c:spPr>
    </c:plotArea>
    <c:legend>
      <c:legendPos val="r"/>
      <c:layout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de-DE" dirty="0" smtClean="0">
                <a:solidFill>
                  <a:schemeClr val="tx1"/>
                </a:solidFill>
              </a:rPr>
              <a:t>Umsatzübersicht</a:t>
            </a:r>
            <a:endParaRPr lang="de-DE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Filiale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Tabelle1!$B$1:$D$1</c:f>
              <c:strCache>
                <c:ptCount val="3"/>
                <c:pt idx="0">
                  <c:v>Januar</c:v>
                </c:pt>
                <c:pt idx="1">
                  <c:v>Februar</c:v>
                </c:pt>
                <c:pt idx="2">
                  <c:v>März</c:v>
                </c:pt>
              </c:strCache>
            </c:strRef>
          </c:cat>
          <c:val>
            <c:numRef>
              <c:f>Tabelle1!$B$2:$D$2</c:f>
              <c:numCache>
                <c:formatCode>"€"#,##0_);[Red]\("€"#,##0\)</c:formatCode>
                <c:ptCount val="3"/>
                <c:pt idx="0">
                  <c:v>436000</c:v>
                </c:pt>
                <c:pt idx="1">
                  <c:v>472000</c:v>
                </c:pt>
                <c:pt idx="2">
                  <c:v>490000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7F-4328-886D-85151B218565}"/>
            </c:ext>
          </c:extLst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Filiale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Tabelle1!$B$1:$D$1</c:f>
              <c:strCache>
                <c:ptCount val="3"/>
                <c:pt idx="0">
                  <c:v>Januar</c:v>
                </c:pt>
                <c:pt idx="1">
                  <c:v>Februar</c:v>
                </c:pt>
                <c:pt idx="2">
                  <c:v>März</c:v>
                </c:pt>
              </c:strCache>
            </c:strRef>
          </c:cat>
          <c:val>
            <c:numRef>
              <c:f>Tabelle1!$B$3:$D$3</c:f>
              <c:numCache>
                <c:formatCode>"€"#,##0_);[Red]\("€"#,##0\)</c:formatCode>
                <c:ptCount val="3"/>
                <c:pt idx="0">
                  <c:v>660000</c:v>
                </c:pt>
                <c:pt idx="1">
                  <c:v>730000</c:v>
                </c:pt>
                <c:pt idx="2">
                  <c:v>786000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7F-4328-886D-85151B218565}"/>
            </c:ext>
          </c:extLst>
        </c:ser>
        <c:ser>
          <c:idx val="2"/>
          <c:order val="2"/>
          <c:tx>
            <c:strRef>
              <c:f>Tabelle1!$A$4</c:f>
              <c:strCache>
                <c:ptCount val="1"/>
                <c:pt idx="0">
                  <c:v>Filiale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Tabelle1!$B$1:$D$1</c:f>
              <c:strCache>
                <c:ptCount val="3"/>
                <c:pt idx="0">
                  <c:v>Januar</c:v>
                </c:pt>
                <c:pt idx="1">
                  <c:v>Februar</c:v>
                </c:pt>
                <c:pt idx="2">
                  <c:v>März</c:v>
                </c:pt>
              </c:strCache>
            </c:strRef>
          </c:cat>
          <c:val>
            <c:numRef>
              <c:f>Tabelle1!$B$4:$D$4</c:f>
              <c:numCache>
                <c:formatCode>"€"#,##0_);[Red]\("€"#,##0\)</c:formatCode>
                <c:ptCount val="3"/>
                <c:pt idx="0">
                  <c:v>498000</c:v>
                </c:pt>
                <c:pt idx="1">
                  <c:v>624000</c:v>
                </c:pt>
                <c:pt idx="2">
                  <c:v>648000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7F-4328-886D-85151B2185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78646416"/>
        <c:axId val="-578644784"/>
      </c:barChart>
      <c:catAx>
        <c:axId val="-57864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578644784"/>
        <c:crosses val="autoZero"/>
        <c:auto val="1"/>
        <c:lblAlgn val="ctr"/>
        <c:lblOffset val="100"/>
        <c:noMultiLvlLbl val="0"/>
      </c:catAx>
      <c:valAx>
        <c:axId val="-578644784"/>
        <c:scaling>
          <c:orientation val="minMax"/>
          <c:max val="8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€&quot;#,##0_);[Red]\(&quot;€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578646416"/>
        <c:crosses val="autoZero"/>
        <c:crossBetween val="between"/>
        <c:majorUnit val="2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>
                <a:solidFill>
                  <a:schemeClr val="tx1"/>
                </a:solidFill>
              </a:rPr>
              <a:t>Kundentermine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im</a:t>
            </a:r>
            <a:r>
              <a:rPr lang="en-US" dirty="0" smtClean="0">
                <a:solidFill>
                  <a:schemeClr val="tx1"/>
                </a:solidFill>
              </a:rPr>
              <a:t> 1. </a:t>
            </a:r>
            <a:r>
              <a:rPr lang="en-US" dirty="0" err="1" smtClean="0">
                <a:solidFill>
                  <a:schemeClr val="tx1"/>
                </a:solidFill>
              </a:rPr>
              <a:t>Quartal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lt1"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Tabelle1!$A$2:$A$5</c:f>
              <c:strCache>
                <c:ptCount val="4"/>
                <c:pt idx="0">
                  <c:v>Herr Maier</c:v>
                </c:pt>
                <c:pt idx="1">
                  <c:v>Frau Lauer</c:v>
                </c:pt>
                <c:pt idx="2">
                  <c:v>Frau Wieland</c:v>
                </c:pt>
                <c:pt idx="3">
                  <c:v>Herr Schmitt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120</c:v>
                </c:pt>
                <c:pt idx="1">
                  <c:v>126</c:v>
                </c:pt>
                <c:pt idx="2">
                  <c:v>140</c:v>
                </c:pt>
                <c:pt idx="3">
                  <c:v>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28-4EAC-A9F4-DF7029F9B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578644240"/>
        <c:axId val="-578645328"/>
        <c:axId val="0"/>
      </c:bar3DChart>
      <c:catAx>
        <c:axId val="-578644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578645328"/>
        <c:crosses val="autoZero"/>
        <c:auto val="1"/>
        <c:lblAlgn val="ctr"/>
        <c:lblOffset val="100"/>
        <c:noMultiLvlLbl val="0"/>
      </c:catAx>
      <c:valAx>
        <c:axId val="-578645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578644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de-DE" dirty="0" smtClean="0">
                <a:solidFill>
                  <a:schemeClr val="tx1"/>
                </a:solidFill>
              </a:rPr>
              <a:t>Bestellungen im Vorjahr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Über Internet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40</c:v>
                </c:pt>
                <c:pt idx="1">
                  <c:v>44</c:v>
                </c:pt>
                <c:pt idx="2">
                  <c:v>50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5B-4147-BD72-90FE8B37039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Über Telefon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45</c:v>
                </c:pt>
                <c:pt idx="1">
                  <c:v>40</c:v>
                </c:pt>
                <c:pt idx="2">
                  <c:v>30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5B-4147-BD72-90FE8B370391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Über Fax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5B-4147-BD72-90FE8B3703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653125024"/>
        <c:axId val="-653121216"/>
      </c:barChart>
      <c:catAx>
        <c:axId val="-65312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653121216"/>
        <c:crosses val="autoZero"/>
        <c:auto val="1"/>
        <c:lblAlgn val="ctr"/>
        <c:lblOffset val="100"/>
        <c:noMultiLvlLbl val="0"/>
      </c:catAx>
      <c:valAx>
        <c:axId val="-65312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653125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Januar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Einkauf</c:v>
                </c:pt>
                <c:pt idx="1">
                  <c:v>Verkauf</c:v>
                </c:pt>
                <c:pt idx="2">
                  <c:v>Marketing</c:v>
                </c:pt>
                <c:pt idx="3">
                  <c:v>Produktion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2171</c:v>
                </c:pt>
                <c:pt idx="1">
                  <c:v>2033</c:v>
                </c:pt>
                <c:pt idx="2">
                  <c:v>2306</c:v>
                </c:pt>
                <c:pt idx="3">
                  <c:v>2576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D6-46BF-9CC5-EB547D8385FD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Februar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Einkauf</c:v>
                </c:pt>
                <c:pt idx="1">
                  <c:v>Verkauf</c:v>
                </c:pt>
                <c:pt idx="2">
                  <c:v>Marketing</c:v>
                </c:pt>
                <c:pt idx="3">
                  <c:v>Produktion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2324</c:v>
                </c:pt>
                <c:pt idx="1">
                  <c:v>1875</c:v>
                </c:pt>
                <c:pt idx="2">
                  <c:v>2210</c:v>
                </c:pt>
                <c:pt idx="3">
                  <c:v>2506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D6-46BF-9CC5-EB547D8385FD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März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Einkauf</c:v>
                </c:pt>
                <c:pt idx="1">
                  <c:v>Verkauf</c:v>
                </c:pt>
                <c:pt idx="2">
                  <c:v>Marketing</c:v>
                </c:pt>
                <c:pt idx="3">
                  <c:v>Produktion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2348</c:v>
                </c:pt>
                <c:pt idx="1">
                  <c:v>1809</c:v>
                </c:pt>
                <c:pt idx="2">
                  <c:v>2182</c:v>
                </c:pt>
                <c:pt idx="3">
                  <c:v>2603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D6-46BF-9CC5-EB547D8385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78633360"/>
        <c:axId val="-578645872"/>
      </c:barChart>
      <c:catAx>
        <c:axId val="-57863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578645872"/>
        <c:crosses val="autoZero"/>
        <c:auto val="1"/>
        <c:lblAlgn val="ctr"/>
        <c:lblOffset val="100"/>
        <c:noMultiLvlLbl val="0"/>
      </c:catAx>
      <c:valAx>
        <c:axId val="-57864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57863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Einkauf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Tabelle1!$B$1:$D$1</c:f>
              <c:strCache>
                <c:ptCount val="3"/>
                <c:pt idx="0">
                  <c:v>Januar</c:v>
                </c:pt>
                <c:pt idx="1">
                  <c:v>Februar</c:v>
                </c:pt>
                <c:pt idx="2">
                  <c:v>März</c:v>
                </c:pt>
              </c:strCache>
            </c:strRef>
          </c:cat>
          <c:val>
            <c:numRef>
              <c:f>Tabelle1!$B$2:$D$2</c:f>
              <c:numCache>
                <c:formatCode>General</c:formatCode>
                <c:ptCount val="3"/>
                <c:pt idx="0">
                  <c:v>2171</c:v>
                </c:pt>
                <c:pt idx="1">
                  <c:v>2324</c:v>
                </c:pt>
                <c:pt idx="2">
                  <c:v>2348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3A-4080-9C84-FA3264F082F8}"/>
            </c:ext>
          </c:extLst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Tabelle1!$B$1:$D$1</c:f>
              <c:strCache>
                <c:ptCount val="3"/>
                <c:pt idx="0">
                  <c:v>Januar</c:v>
                </c:pt>
                <c:pt idx="1">
                  <c:v>Februar</c:v>
                </c:pt>
                <c:pt idx="2">
                  <c:v>März</c:v>
                </c:pt>
              </c:strCache>
            </c:strRef>
          </c:cat>
          <c:val>
            <c:numRef>
              <c:f>Tabelle1!$B$3:$D$3</c:f>
              <c:numCache>
                <c:formatCode>General</c:formatCode>
                <c:ptCount val="3"/>
                <c:pt idx="0">
                  <c:v>2033</c:v>
                </c:pt>
                <c:pt idx="1">
                  <c:v>1875</c:v>
                </c:pt>
                <c:pt idx="2">
                  <c:v>1809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3A-4080-9C84-FA3264F082F8}"/>
            </c:ext>
          </c:extLst>
        </c:ser>
        <c:ser>
          <c:idx val="2"/>
          <c:order val="2"/>
          <c:tx>
            <c:strRef>
              <c:f>Tabelle1!$A$4</c:f>
              <c:strCache>
                <c:ptCount val="1"/>
                <c:pt idx="0">
                  <c:v>Marketing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Tabelle1!$B$1:$D$1</c:f>
              <c:strCache>
                <c:ptCount val="3"/>
                <c:pt idx="0">
                  <c:v>Januar</c:v>
                </c:pt>
                <c:pt idx="1">
                  <c:v>Februar</c:v>
                </c:pt>
                <c:pt idx="2">
                  <c:v>März</c:v>
                </c:pt>
              </c:strCache>
            </c:strRef>
          </c:cat>
          <c:val>
            <c:numRef>
              <c:f>Tabelle1!$B$4:$D$4</c:f>
              <c:numCache>
                <c:formatCode>General</c:formatCode>
                <c:ptCount val="3"/>
                <c:pt idx="0">
                  <c:v>2306</c:v>
                </c:pt>
                <c:pt idx="1">
                  <c:v>2210</c:v>
                </c:pt>
                <c:pt idx="2">
                  <c:v>2182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3A-4080-9C84-FA3264F082F8}"/>
            </c:ext>
          </c:extLst>
        </c:ser>
        <c:ser>
          <c:idx val="3"/>
          <c:order val="3"/>
          <c:tx>
            <c:strRef>
              <c:f>Tabelle1!$A$5</c:f>
              <c:strCache>
                <c:ptCount val="1"/>
                <c:pt idx="0">
                  <c:v>Produktion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Tabelle1!$B$1:$D$1</c:f>
              <c:strCache>
                <c:ptCount val="3"/>
                <c:pt idx="0">
                  <c:v>Januar</c:v>
                </c:pt>
                <c:pt idx="1">
                  <c:v>Februar</c:v>
                </c:pt>
                <c:pt idx="2">
                  <c:v>März</c:v>
                </c:pt>
              </c:strCache>
            </c:strRef>
          </c:cat>
          <c:val>
            <c:numRef>
              <c:f>Tabelle1!$B$5:$D$5</c:f>
              <c:numCache>
                <c:formatCode>General</c:formatCode>
                <c:ptCount val="3"/>
                <c:pt idx="0">
                  <c:v>2576</c:v>
                </c:pt>
                <c:pt idx="1">
                  <c:v>2506</c:v>
                </c:pt>
                <c:pt idx="2">
                  <c:v>2603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3A-4080-9C84-FA3264F082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33747392"/>
        <c:axId val="-533739232"/>
      </c:barChart>
      <c:catAx>
        <c:axId val="-53374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533739232"/>
        <c:crosses val="autoZero"/>
        <c:auto val="1"/>
        <c:lblAlgn val="ctr"/>
        <c:lblOffset val="100"/>
        <c:noMultiLvlLbl val="0"/>
      </c:catAx>
      <c:valAx>
        <c:axId val="-53373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533747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de-DE" dirty="0" smtClean="0">
                <a:solidFill>
                  <a:schemeClr val="tx1"/>
                </a:solidFill>
              </a:rPr>
              <a:t>Variable Kosten im ersten Quartal</a:t>
            </a:r>
            <a:endParaRPr lang="de-DE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Einkauf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Tabelle1!$B$1:$D$1</c:f>
              <c:strCache>
                <c:ptCount val="3"/>
                <c:pt idx="0">
                  <c:v>Januar</c:v>
                </c:pt>
                <c:pt idx="1">
                  <c:v>Februar</c:v>
                </c:pt>
                <c:pt idx="2">
                  <c:v>März</c:v>
                </c:pt>
              </c:strCache>
            </c:strRef>
          </c:cat>
          <c:val>
            <c:numRef>
              <c:f>Tabelle1!$B$2:$D$2</c:f>
              <c:numCache>
                <c:formatCode>"€"#,##0_);[Red]\("€"#,##0\)</c:formatCode>
                <c:ptCount val="3"/>
                <c:pt idx="0">
                  <c:v>436000</c:v>
                </c:pt>
                <c:pt idx="1">
                  <c:v>472000</c:v>
                </c:pt>
                <c:pt idx="2">
                  <c:v>490000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F7-4591-B2B3-01C871E7EF38}"/>
            </c:ext>
          </c:extLst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Tabelle1!$B$1:$D$1</c:f>
              <c:strCache>
                <c:ptCount val="3"/>
                <c:pt idx="0">
                  <c:v>Januar</c:v>
                </c:pt>
                <c:pt idx="1">
                  <c:v>Februar</c:v>
                </c:pt>
                <c:pt idx="2">
                  <c:v>März</c:v>
                </c:pt>
              </c:strCache>
            </c:strRef>
          </c:cat>
          <c:val>
            <c:numRef>
              <c:f>Tabelle1!$B$3:$D$3</c:f>
              <c:numCache>
                <c:formatCode>"€"#,##0_);[Red]\("€"#,##0\)</c:formatCode>
                <c:ptCount val="3"/>
                <c:pt idx="0">
                  <c:v>660000</c:v>
                </c:pt>
                <c:pt idx="1">
                  <c:v>730000</c:v>
                </c:pt>
                <c:pt idx="2">
                  <c:v>786000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F7-4591-B2B3-01C871E7EF38}"/>
            </c:ext>
          </c:extLst>
        </c:ser>
        <c:ser>
          <c:idx val="2"/>
          <c:order val="2"/>
          <c:tx>
            <c:strRef>
              <c:f>Tabelle1!$A$4</c:f>
              <c:strCache>
                <c:ptCount val="1"/>
                <c:pt idx="0">
                  <c:v>Produktion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Tabelle1!$B$1:$D$1</c:f>
              <c:strCache>
                <c:ptCount val="3"/>
                <c:pt idx="0">
                  <c:v>Januar</c:v>
                </c:pt>
                <c:pt idx="1">
                  <c:v>Februar</c:v>
                </c:pt>
                <c:pt idx="2">
                  <c:v>März</c:v>
                </c:pt>
              </c:strCache>
            </c:strRef>
          </c:cat>
          <c:val>
            <c:numRef>
              <c:f>Tabelle1!$B$4:$D$4</c:f>
              <c:numCache>
                <c:formatCode>"€"#,##0_);[Red]\("€"#,##0\)</c:formatCode>
                <c:ptCount val="3"/>
                <c:pt idx="0">
                  <c:v>498000</c:v>
                </c:pt>
                <c:pt idx="1">
                  <c:v>624000</c:v>
                </c:pt>
                <c:pt idx="2">
                  <c:v>648000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F7-4591-B2B3-01C871E7EF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528466160"/>
        <c:axId val="-528465616"/>
      </c:barChart>
      <c:catAx>
        <c:axId val="-528466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528465616"/>
        <c:crosses val="autoZero"/>
        <c:auto val="1"/>
        <c:lblAlgn val="ctr"/>
        <c:lblOffset val="100"/>
        <c:noMultiLvlLbl val="0"/>
      </c:catAx>
      <c:valAx>
        <c:axId val="-528465616"/>
        <c:scaling>
          <c:orientation val="minMax"/>
          <c:max val="8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€&quot;#,##0_);[Red]\(&quot;€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528466160"/>
        <c:crosses val="autoZero"/>
        <c:crossBetween val="between"/>
        <c:majorUnit val="200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Januar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Einkauf</c:v>
                </c:pt>
                <c:pt idx="1">
                  <c:v>Verkauf</c:v>
                </c:pt>
                <c:pt idx="2">
                  <c:v>Marketing</c:v>
                </c:pt>
                <c:pt idx="3">
                  <c:v>Produktion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2171</c:v>
                </c:pt>
                <c:pt idx="1">
                  <c:v>2033</c:v>
                </c:pt>
                <c:pt idx="2">
                  <c:v>2306</c:v>
                </c:pt>
                <c:pt idx="3">
                  <c:v>2576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5A-43F7-9CA6-13B0AFF6C15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Februar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Einkauf</c:v>
                </c:pt>
                <c:pt idx="1">
                  <c:v>Verkauf</c:v>
                </c:pt>
                <c:pt idx="2">
                  <c:v>Marketing</c:v>
                </c:pt>
                <c:pt idx="3">
                  <c:v>Produktion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2324</c:v>
                </c:pt>
                <c:pt idx="1">
                  <c:v>1875</c:v>
                </c:pt>
                <c:pt idx="2">
                  <c:v>2210</c:v>
                </c:pt>
                <c:pt idx="3">
                  <c:v>2506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5A-43F7-9CA6-13B0AFF6C15A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März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Einkauf</c:v>
                </c:pt>
                <c:pt idx="1">
                  <c:v>Verkauf</c:v>
                </c:pt>
                <c:pt idx="2">
                  <c:v>Marketing</c:v>
                </c:pt>
                <c:pt idx="3">
                  <c:v>Produktion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2348</c:v>
                </c:pt>
                <c:pt idx="1">
                  <c:v>1809</c:v>
                </c:pt>
                <c:pt idx="2">
                  <c:v>2182</c:v>
                </c:pt>
                <c:pt idx="3">
                  <c:v>2603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5A-43F7-9CA6-13B0AFF6C1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88817440"/>
        <c:axId val="-388816896"/>
      </c:barChart>
      <c:catAx>
        <c:axId val="-38881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388816896"/>
        <c:crosses val="autoZero"/>
        <c:auto val="1"/>
        <c:lblAlgn val="ctr"/>
        <c:lblOffset val="100"/>
        <c:noMultiLvlLbl val="0"/>
      </c:catAx>
      <c:valAx>
        <c:axId val="-388816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388817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>
                <a:latin typeface="Arial Black" panose="020B0A04020102020204" pitchFamily="34" charset="0"/>
              </a:rPr>
              <a:t>Optimale Nährstoffverteilung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Optimale Nährstoffverteilung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9B-4D15-94A8-C914D266FBC3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9B-4D15-94A8-C914D266FBC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9B-4D15-94A8-C914D266FB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Tabelle1!$A$2:$A$4</c:f>
              <c:strCache>
                <c:ptCount val="3"/>
                <c:pt idx="0">
                  <c:v>Eiweiß</c:v>
                </c:pt>
                <c:pt idx="1">
                  <c:v>Kohlenhydrate</c:v>
                </c:pt>
                <c:pt idx="2">
                  <c:v>Fett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15</c:v>
                </c:pt>
                <c:pt idx="1">
                  <c:v>55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34-463A-938F-75C155056E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2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  <a:scene3d>
        <a:camera prst="orthographicFront"/>
        <a:lightRig rig="threePt" dir="t"/>
      </a:scene3d>
      <a:sp3d prstMaterial="translucentPowder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  <a:ln>
        <a:solidFill>
          <a:schemeClr val="phClr">
            <a:lumMod val="7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5A2D8-A5EC-4250-ACA3-8E5D06B876D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2CF6E6-3974-4361-A509-DEAC31D4E51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652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5A2D8-A5EC-4250-ACA3-8E5D06B876D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2CF6E6-3974-4361-A509-DEAC31D4E51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346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5A2D8-A5EC-4250-ACA3-8E5D06B876D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2CF6E6-3974-4361-A509-DEAC31D4E51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44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5A2D8-A5EC-4250-ACA3-8E5D06B876D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2CF6E6-3974-4361-A509-DEAC31D4E51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644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5A2D8-A5EC-4250-ACA3-8E5D06B876D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2CF6E6-3974-4361-A509-DEAC31D4E51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28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5A2D8-A5EC-4250-ACA3-8E5D06B876D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2CF6E6-3974-4361-A509-DEAC31D4E51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316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5A2D8-A5EC-4250-ACA3-8E5D06B876D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2CF6E6-3974-4361-A509-DEAC31D4E51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632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5A2D8-A5EC-4250-ACA3-8E5D06B876D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2CF6E6-3974-4361-A509-DEAC31D4E51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9705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5A2D8-A5EC-4250-ACA3-8E5D06B876D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2CF6E6-3974-4361-A509-DEAC31D4E51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568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5A2D8-A5EC-4250-ACA3-8E5D06B876D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2CF6E6-3974-4361-A509-DEAC31D4E51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118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5A2D8-A5EC-4250-ACA3-8E5D06B876D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2CF6E6-3974-4361-A509-DEAC31D4E51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89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5A2D8-A5EC-4250-ACA3-8E5D06B876D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2CF6E6-3974-4361-A509-DEAC31D4E51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208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5A2D8-A5EC-4250-ACA3-8E5D06B876D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2CF6E6-3974-4361-A509-DEAC31D4E51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38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5A2D8-A5EC-4250-ACA3-8E5D06B876D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2CF6E6-3974-4361-A509-DEAC31D4E51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385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5A2D8-A5EC-4250-ACA3-8E5D06B876D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2CF6E6-3974-4361-A509-DEAC31D4E51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93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5A2D8-A5EC-4250-ACA3-8E5D06B876D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2CF6E6-3974-4361-A509-DEAC31D4E51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08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291980"/>
              </p:ext>
            </p:extLst>
          </p:nvPr>
        </p:nvGraphicFramePr>
        <p:xfrm>
          <a:off x="1864895" y="1119771"/>
          <a:ext cx="8048223" cy="4665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974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62465420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1208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64740026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825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02533236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7490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0186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413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6783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0042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92513617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8292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199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7168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121498"/>
              </p:ext>
            </p:extLst>
          </p:nvPr>
        </p:nvGraphicFramePr>
        <p:xfrm>
          <a:off x="769189" y="134254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917279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Breitbild</PresentationFormat>
  <Paragraphs>8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9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Larissa</vt:lpstr>
      <vt:lpstr>1_Larissa</vt:lpstr>
      <vt:lpstr>2_Larissa</vt:lpstr>
      <vt:lpstr>3_Larissa</vt:lpstr>
      <vt:lpstr>4_Larissa</vt:lpstr>
      <vt:lpstr>5_Larissa</vt:lpstr>
      <vt:lpstr>6_Larissa</vt:lpstr>
      <vt:lpstr>7_Larissa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Lina Wagner</dc:creator>
  <cp:lastModifiedBy>Lina Wagner</cp:lastModifiedBy>
  <cp:revision>9</cp:revision>
  <dcterms:created xsi:type="dcterms:W3CDTF">2015-10-19T10:56:48Z</dcterms:created>
  <dcterms:modified xsi:type="dcterms:W3CDTF">2015-10-19T15:24:26Z</dcterms:modified>
</cp:coreProperties>
</file>